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66" r:id="rId3"/>
    <p:sldId id="372" r:id="rId4"/>
    <p:sldId id="373" r:id="rId5"/>
    <p:sldId id="371" r:id="rId6"/>
    <p:sldId id="260" r:id="rId7"/>
    <p:sldId id="355" r:id="rId8"/>
    <p:sldId id="357" r:id="rId9"/>
    <p:sldId id="269" r:id="rId10"/>
    <p:sldId id="356" r:id="rId11"/>
    <p:sldId id="367" r:id="rId12"/>
    <p:sldId id="374" r:id="rId13"/>
    <p:sldId id="359" r:id="rId14"/>
    <p:sldId id="368" r:id="rId15"/>
    <p:sldId id="360" r:id="rId16"/>
    <p:sldId id="27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FF33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93B1AE-266C-4EDB-888D-314878B81BF0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5F548A-A33B-460E-9D1C-8EA8021BF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80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-"/>
            </a:pPr>
            <a:endParaRPr lang="de-DE" altLang="en-US" smtClean="0"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03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3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3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3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3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9F8BAB3-81B5-477B-840B-703752103A4F}" type="slidenum">
              <a:rPr lang="en-GB" altLang="en-US">
                <a:latin typeface="Times New Roman" panose="02020603050405020304" pitchFamily="18" charset="0"/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717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03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3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3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3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3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  <a:ea typeface="MS PGothic" pitchFamily="34" charset="-128"/>
              </a:rPr>
              <a:t>www.financialsecrecyindex.com - www.secrecyjurisdictions.com</a:t>
            </a:r>
          </a:p>
        </p:txBody>
      </p:sp>
    </p:spTree>
    <p:extLst>
      <p:ext uri="{BB962C8B-B14F-4D97-AF65-F5344CB8AC3E}">
        <p14:creationId xmlns:p14="http://schemas.microsoft.com/office/powerpoint/2010/main" val="52493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-"/>
            </a:pPr>
            <a:endParaRPr lang="de-DE" altLang="en-US" smtClean="0"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03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3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3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3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3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C638869-69BB-4AF8-8D25-835A7CB732F5}" type="slidenum">
              <a:rPr lang="en-GB" altLang="en-US">
                <a:latin typeface="Times New Roman" panose="02020603050405020304" pitchFamily="18" charset="0"/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1536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03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3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3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3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3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  <a:ea typeface="MS PGothic" pitchFamily="34" charset="-128"/>
              </a:rPr>
              <a:t>www.financialsecrecyindex.com - www.secrecyjurisdictions.com</a:t>
            </a:r>
          </a:p>
        </p:txBody>
      </p:sp>
    </p:spTree>
    <p:extLst>
      <p:ext uri="{BB962C8B-B14F-4D97-AF65-F5344CB8AC3E}">
        <p14:creationId xmlns:p14="http://schemas.microsoft.com/office/powerpoint/2010/main" val="76347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C61A80-1DCB-44DB-80B5-E1DC1EA89FB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603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C61A80-1DCB-44DB-80B5-E1DC1EA89FB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37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4C102C-3D01-45EC-8115-A293C867E8F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471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457F25-02A8-43EA-8390-6F09FEC9BC8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769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FCF7D3-0E43-4589-88A1-2910203AB30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184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89A8F9-3591-419A-BFCC-0D1F105CE5EA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280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38DDA-DA72-4A0A-A002-D5F0ECE8E6F3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F918E-E241-4A57-A497-BE198C0C1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7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856AD-2EB4-4574-84AA-41CB956474BA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F6F38-DA45-4984-94DD-248104C29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3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78D4-9B10-443F-ACD5-7AE049CCA908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17F9-7FE3-4801-846A-33CED8586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E6F9-6E38-48F5-A3A1-F5381CC994A1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3AB2-9134-4B8B-A68C-E34CAEA4A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4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FAC8A-45A3-4FCA-A5A3-74574FF25C0E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D7F05-9FDB-4DC3-BBDD-EBBA51199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9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3AD3-0676-4DB3-8B6C-D821C62AB7C3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6AAB-2FF3-4639-8085-3E79F63C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7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DDC10-1179-430E-A479-4C498C7899D1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55514-D591-4C8E-B449-FA5077122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2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CAE6-93CE-4087-AB86-4FCCD6D7D7CF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FB43-30DD-4190-96C0-ABF9ECA64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3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71A48-0E68-4354-9004-148A34AC364A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09FCC-C815-40EE-8C7D-DF8C9D7D5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7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C133-E969-4B0E-B81D-E40B1EE9E246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1EDC1-C952-48BB-92B7-657A7236A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5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0DC6-F702-4E0F-A479-D3E1987E36A8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C944-AADF-4E1E-98B6-E9A2A1208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6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8B0511-CD1C-4682-95B9-4DC6799094DB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20A5A9-9C7C-4A17-8A65-DA0E5227B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dres@taxjustice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andres@taxjustice.net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://treasureisland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xjustice.net/" TargetMode="External"/><Relationship Id="rId5" Type="http://schemas.openxmlformats.org/officeDocument/2006/relationships/hyperlink" Target="http://taxjustice.blogspot.com/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://www.financialsecrecyindex.com/" TargetMode="External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la-s1-p.mlstatic.com/velador-de-colores-lampara-escritorio-lampara-bajo-consumo-1390-MLA4747457076_072013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"/>
            <a:ext cx="196373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990600" y="1600200"/>
            <a:ext cx="72834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000"/>
              <a:t>The Financial Secrecy Index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3276600"/>
            <a:ext cx="44958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Shedding light on global financial secrecy </a:t>
            </a: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0" y="59436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dirty="0" smtClean="0"/>
              <a:t>The FACT </a:t>
            </a:r>
            <a:r>
              <a:rPr lang="en-US" altLang="en-US" sz="2400" dirty="0"/>
              <a:t>Coalition – Washington D.C., November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, 2015 </a:t>
            </a:r>
          </a:p>
        </p:txBody>
      </p: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0" y="53340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Andr</a:t>
            </a:r>
            <a:r>
              <a:rPr lang="es-AR" altLang="en-US" sz="2400"/>
              <a:t>és Knobel – </a:t>
            </a:r>
            <a:r>
              <a:rPr lang="es-AR" altLang="en-US" sz="2400">
                <a:hlinkClick r:id="rId4"/>
              </a:rPr>
              <a:t>andres@taxjustice.net</a:t>
            </a:r>
            <a:endParaRPr lang="es-AR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87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sz="4000" dirty="0" err="1">
                <a:latin typeface="+mj-lt"/>
                <a:ea typeface="+mj-ea"/>
                <a:cs typeface="+mj-cs"/>
              </a:rPr>
              <a:t>WHAT</a:t>
            </a:r>
            <a:r>
              <a:rPr lang="es-AR" sz="4000" dirty="0">
                <a:latin typeface="+mj-lt"/>
                <a:ea typeface="+mj-ea"/>
                <a:cs typeface="+mj-cs"/>
              </a:rPr>
              <a:t> </a:t>
            </a:r>
            <a:r>
              <a:rPr lang="es-AR" sz="4000" dirty="0" err="1">
                <a:latin typeface="+mj-lt"/>
                <a:ea typeface="+mj-ea"/>
                <a:cs typeface="+mj-cs"/>
              </a:rPr>
              <a:t>IS</a:t>
            </a:r>
            <a:r>
              <a:rPr lang="es-AR" sz="4000" dirty="0">
                <a:latin typeface="+mj-lt"/>
                <a:ea typeface="+mj-ea"/>
                <a:cs typeface="+mj-cs"/>
              </a:rPr>
              <a:t> THE FSI?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205253" y="969189"/>
            <a:ext cx="4876800" cy="1585912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3000" dirty="0">
                <a:latin typeface="+mj-lt"/>
                <a:ea typeface="+mj-ea"/>
                <a:cs typeface="+mj-cs"/>
              </a:rPr>
              <a:t>1) RANKING of </a:t>
            </a:r>
            <a:r>
              <a:rPr lang="es-AR" sz="3000" dirty="0" err="1">
                <a:latin typeface="+mj-lt"/>
                <a:ea typeface="+mj-ea"/>
                <a:cs typeface="+mj-cs"/>
              </a:rPr>
              <a:t>the</a:t>
            </a:r>
            <a:r>
              <a:rPr lang="es-AR" sz="3000" dirty="0">
                <a:latin typeface="+mj-lt"/>
                <a:ea typeface="+mj-ea"/>
                <a:cs typeface="+mj-cs"/>
              </a:rPr>
              <a:t> </a:t>
            </a:r>
            <a:r>
              <a:rPr lang="es-AR" sz="3000" dirty="0" err="1">
                <a:latin typeface="+mj-lt"/>
                <a:ea typeface="+mj-ea"/>
                <a:cs typeface="+mj-cs"/>
              </a:rPr>
              <a:t>World’s</a:t>
            </a:r>
            <a:r>
              <a:rPr lang="es-AR" sz="3000" dirty="0">
                <a:latin typeface="+mj-lt"/>
                <a:ea typeface="+mj-ea"/>
                <a:cs typeface="+mj-cs"/>
              </a:rPr>
              <a:t> </a:t>
            </a:r>
            <a:r>
              <a:rPr lang="es-AR" sz="3000" dirty="0" err="1">
                <a:latin typeface="+mj-lt"/>
                <a:ea typeface="+mj-ea"/>
                <a:cs typeface="+mj-cs"/>
              </a:rPr>
              <a:t>biggest</a:t>
            </a:r>
            <a:r>
              <a:rPr lang="es-AR" sz="3000" dirty="0">
                <a:latin typeface="+mj-lt"/>
                <a:ea typeface="+mj-ea"/>
                <a:cs typeface="+mj-cs"/>
              </a:rPr>
              <a:t> </a:t>
            </a:r>
            <a:r>
              <a:rPr lang="es-AR" sz="3000" dirty="0" err="1">
                <a:latin typeface="+mj-lt"/>
                <a:ea typeface="+mj-ea"/>
                <a:cs typeface="+mj-cs"/>
              </a:rPr>
              <a:t>contributors</a:t>
            </a:r>
            <a:r>
              <a:rPr lang="es-AR" sz="3000" dirty="0">
                <a:latin typeface="+mj-lt"/>
                <a:ea typeface="+mj-ea"/>
                <a:cs typeface="+mj-cs"/>
              </a:rPr>
              <a:t> of </a:t>
            </a:r>
            <a:r>
              <a:rPr lang="es-AR" sz="3000" dirty="0" err="1">
                <a:latin typeface="+mj-lt"/>
                <a:ea typeface="+mj-ea"/>
                <a:cs typeface="+mj-cs"/>
              </a:rPr>
              <a:t>Financial</a:t>
            </a:r>
            <a:r>
              <a:rPr lang="es-AR" sz="3000" dirty="0">
                <a:latin typeface="+mj-lt"/>
                <a:ea typeface="+mj-ea"/>
                <a:cs typeface="+mj-cs"/>
              </a:rPr>
              <a:t> </a:t>
            </a:r>
            <a:r>
              <a:rPr lang="es-AR" sz="3000" dirty="0" err="1">
                <a:latin typeface="+mj-lt"/>
                <a:ea typeface="+mj-ea"/>
                <a:cs typeface="+mj-cs"/>
              </a:rPr>
              <a:t>Secrecy</a:t>
            </a:r>
            <a:endParaRPr lang="en-US" sz="30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99" y="1066800"/>
            <a:ext cx="3776127" cy="54658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87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sz="4000" dirty="0" err="1">
                <a:latin typeface="+mj-lt"/>
                <a:ea typeface="+mj-ea"/>
                <a:cs typeface="+mj-cs"/>
              </a:rPr>
              <a:t>WHAT</a:t>
            </a:r>
            <a:r>
              <a:rPr lang="es-AR" sz="4000" dirty="0">
                <a:latin typeface="+mj-lt"/>
                <a:ea typeface="+mj-ea"/>
                <a:cs typeface="+mj-cs"/>
              </a:rPr>
              <a:t> </a:t>
            </a:r>
            <a:r>
              <a:rPr lang="es-AR" sz="4000" dirty="0" err="1">
                <a:latin typeface="+mj-lt"/>
                <a:ea typeface="+mj-ea"/>
                <a:cs typeface="+mj-cs"/>
              </a:rPr>
              <a:t>IS</a:t>
            </a:r>
            <a:r>
              <a:rPr lang="es-AR" sz="4000" dirty="0">
                <a:latin typeface="+mj-lt"/>
                <a:ea typeface="+mj-ea"/>
                <a:cs typeface="+mj-cs"/>
              </a:rPr>
              <a:t> THE FSI?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9"/>
          <a:stretch>
            <a:fillRect/>
          </a:stretch>
        </p:blipFill>
        <p:spPr bwMode="auto">
          <a:xfrm>
            <a:off x="381000" y="2057400"/>
            <a:ext cx="2057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6"/>
          <a:stretch>
            <a:fillRect/>
          </a:stretch>
        </p:blipFill>
        <p:spPr bwMode="auto">
          <a:xfrm>
            <a:off x="2363788" y="2058988"/>
            <a:ext cx="2124075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7"/>
          <a:stretch>
            <a:fillRect/>
          </a:stretch>
        </p:blipFill>
        <p:spPr bwMode="auto">
          <a:xfrm>
            <a:off x="4487863" y="2057400"/>
            <a:ext cx="21431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2"/>
          <a:stretch>
            <a:fillRect/>
          </a:stretch>
        </p:blipFill>
        <p:spPr bwMode="auto">
          <a:xfrm>
            <a:off x="6630988" y="2057400"/>
            <a:ext cx="21526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81000" y="2057400"/>
            <a:ext cx="8402638" cy="4800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52400" y="609600"/>
            <a:ext cx="8859838" cy="110331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400" dirty="0">
                <a:latin typeface="+mj-lt"/>
                <a:ea typeface="+mj-ea"/>
                <a:cs typeface="+mj-cs"/>
              </a:rPr>
              <a:t>2) </a:t>
            </a:r>
            <a:r>
              <a:rPr lang="es-AR" sz="2400" dirty="0" err="1">
                <a:latin typeface="+mj-lt"/>
                <a:ea typeface="+mj-ea"/>
                <a:cs typeface="+mj-cs"/>
              </a:rPr>
              <a:t>DETAILED</a:t>
            </a:r>
            <a:r>
              <a:rPr lang="es-AR" sz="2400" dirty="0">
                <a:latin typeface="+mj-lt"/>
                <a:ea typeface="+mj-ea"/>
                <a:cs typeface="+mj-cs"/>
              </a:rPr>
              <a:t> </a:t>
            </a:r>
            <a:r>
              <a:rPr lang="es-AR" sz="2400" dirty="0" err="1">
                <a:latin typeface="+mj-lt"/>
                <a:ea typeface="+mj-ea"/>
                <a:cs typeface="+mj-cs"/>
              </a:rPr>
              <a:t>REPORTS</a:t>
            </a:r>
            <a:r>
              <a:rPr lang="es-AR" sz="2400" dirty="0">
                <a:latin typeface="+mj-lt"/>
                <a:ea typeface="+mj-ea"/>
                <a:cs typeface="+mj-cs"/>
              </a:rPr>
              <a:t> </a:t>
            </a:r>
            <a:r>
              <a:rPr lang="es-AR" sz="2400" dirty="0" err="1">
                <a:latin typeface="+mj-lt"/>
                <a:ea typeface="+mj-ea"/>
                <a:cs typeface="+mj-cs"/>
              </a:rPr>
              <a:t>on</a:t>
            </a:r>
            <a:r>
              <a:rPr lang="es-AR" sz="2400" dirty="0">
                <a:latin typeface="+mj-lt"/>
                <a:ea typeface="+mj-ea"/>
                <a:cs typeface="+mj-cs"/>
              </a:rPr>
              <a:t> more </a:t>
            </a:r>
            <a:r>
              <a:rPr lang="es-AR" sz="2400" dirty="0" err="1">
                <a:latin typeface="+mj-lt"/>
                <a:ea typeface="+mj-ea"/>
                <a:cs typeface="+mj-cs"/>
              </a:rPr>
              <a:t>than</a:t>
            </a:r>
            <a:r>
              <a:rPr lang="es-AR" sz="2400" dirty="0">
                <a:latin typeface="+mj-lt"/>
                <a:ea typeface="+mj-ea"/>
                <a:cs typeface="+mj-cs"/>
              </a:rPr>
              <a:t> 100 </a:t>
            </a:r>
            <a:r>
              <a:rPr lang="es-AR" sz="2400" dirty="0" err="1">
                <a:latin typeface="+mj-lt"/>
                <a:ea typeface="+mj-ea"/>
                <a:cs typeface="+mj-cs"/>
              </a:rPr>
              <a:t>jurisdiction’s</a:t>
            </a:r>
            <a:r>
              <a:rPr lang="es-AR" sz="2400" dirty="0">
                <a:latin typeface="+mj-lt"/>
                <a:ea typeface="+mj-ea"/>
                <a:cs typeface="+mj-cs"/>
              </a:rPr>
              <a:t> legal </a:t>
            </a:r>
            <a:r>
              <a:rPr lang="es-AR" sz="2400" dirty="0" err="1">
                <a:latin typeface="+mj-lt"/>
                <a:ea typeface="+mj-ea"/>
                <a:cs typeface="+mj-cs"/>
              </a:rPr>
              <a:t>framework</a:t>
            </a:r>
            <a:r>
              <a:rPr lang="es-AR" sz="2400" dirty="0">
                <a:latin typeface="+mj-lt"/>
                <a:ea typeface="+mj-ea"/>
                <a:cs typeface="+mj-cs"/>
              </a:rPr>
              <a:t> </a:t>
            </a:r>
            <a:r>
              <a:rPr lang="es-AR" sz="2400" dirty="0" err="1">
                <a:latin typeface="+mj-lt"/>
                <a:ea typeface="+mj-ea"/>
                <a:cs typeface="+mj-cs"/>
              </a:rPr>
              <a:t>regarding</a:t>
            </a:r>
            <a:r>
              <a:rPr lang="es-AR" sz="2400" dirty="0">
                <a:latin typeface="+mj-lt"/>
                <a:ea typeface="+mj-ea"/>
                <a:cs typeface="+mj-cs"/>
              </a:rPr>
              <a:t> </a:t>
            </a:r>
            <a:r>
              <a:rPr lang="es-AR" sz="2400" dirty="0" err="1">
                <a:latin typeface="+mj-lt"/>
                <a:ea typeface="+mj-ea"/>
                <a:cs typeface="+mj-cs"/>
              </a:rPr>
              <a:t>banking</a:t>
            </a:r>
            <a:r>
              <a:rPr lang="es-AR" sz="2400" dirty="0">
                <a:latin typeface="+mj-lt"/>
                <a:ea typeface="+mj-ea"/>
                <a:cs typeface="+mj-cs"/>
              </a:rPr>
              <a:t> </a:t>
            </a:r>
            <a:r>
              <a:rPr lang="es-AR" sz="2400" dirty="0" err="1">
                <a:latin typeface="+mj-lt"/>
                <a:ea typeface="+mj-ea"/>
                <a:cs typeface="+mj-cs"/>
              </a:rPr>
              <a:t>secrecy</a:t>
            </a:r>
            <a:r>
              <a:rPr lang="es-AR" sz="2400" dirty="0">
                <a:latin typeface="+mj-lt"/>
                <a:ea typeface="+mj-ea"/>
                <a:cs typeface="+mj-cs"/>
              </a:rPr>
              <a:t>; </a:t>
            </a:r>
            <a:r>
              <a:rPr lang="es-AR" sz="2400" dirty="0" err="1">
                <a:latin typeface="+mj-lt"/>
                <a:ea typeface="+mj-ea"/>
                <a:cs typeface="+mj-cs"/>
              </a:rPr>
              <a:t>ownership</a:t>
            </a:r>
            <a:r>
              <a:rPr lang="es-AR" sz="2400" dirty="0">
                <a:latin typeface="+mj-lt"/>
                <a:ea typeface="+mj-ea"/>
                <a:cs typeface="+mj-cs"/>
              </a:rPr>
              <a:t> </a:t>
            </a:r>
            <a:r>
              <a:rPr lang="es-AR" sz="2400" dirty="0" err="1">
                <a:latin typeface="+mj-lt"/>
                <a:ea typeface="+mj-ea"/>
                <a:cs typeface="+mj-cs"/>
              </a:rPr>
              <a:t>registration</a:t>
            </a:r>
            <a:r>
              <a:rPr lang="es-AR" sz="2400" dirty="0">
                <a:latin typeface="+mj-lt"/>
                <a:ea typeface="+mj-ea"/>
                <a:cs typeface="+mj-cs"/>
              </a:rPr>
              <a:t> of </a:t>
            </a:r>
            <a:r>
              <a:rPr lang="es-AR" sz="2400" dirty="0" err="1">
                <a:latin typeface="+mj-lt"/>
                <a:ea typeface="+mj-ea"/>
                <a:cs typeface="+mj-cs"/>
              </a:rPr>
              <a:t>companies</a:t>
            </a:r>
            <a:r>
              <a:rPr lang="es-AR" sz="2400" dirty="0">
                <a:latin typeface="+mj-lt"/>
                <a:ea typeface="+mj-ea"/>
                <a:cs typeface="+mj-cs"/>
              </a:rPr>
              <a:t>, </a:t>
            </a:r>
            <a:r>
              <a:rPr lang="es-AR" sz="2400" dirty="0" err="1">
                <a:latin typeface="+mj-lt"/>
                <a:ea typeface="+mj-ea"/>
                <a:cs typeface="+mj-cs"/>
              </a:rPr>
              <a:t>trusts</a:t>
            </a:r>
            <a:r>
              <a:rPr lang="es-AR" sz="2400" dirty="0">
                <a:latin typeface="+mj-lt"/>
                <a:ea typeface="+mj-ea"/>
                <a:cs typeface="+mj-cs"/>
              </a:rPr>
              <a:t>, </a:t>
            </a:r>
            <a:r>
              <a:rPr lang="es-AR" sz="2400" dirty="0" err="1">
                <a:latin typeface="+mj-lt"/>
                <a:ea typeface="+mj-ea"/>
                <a:cs typeface="+mj-cs"/>
              </a:rPr>
              <a:t>foundations</a:t>
            </a:r>
            <a:r>
              <a:rPr lang="es-AR" sz="2400" dirty="0">
                <a:latin typeface="+mj-lt"/>
                <a:ea typeface="+mj-ea"/>
                <a:cs typeface="+mj-cs"/>
              </a:rPr>
              <a:t>; </a:t>
            </a:r>
            <a:r>
              <a:rPr lang="es-AR" sz="2400" dirty="0" err="1">
                <a:latin typeface="+mj-lt"/>
                <a:ea typeface="+mj-ea"/>
                <a:cs typeface="+mj-cs"/>
              </a:rPr>
              <a:t>compliance</a:t>
            </a:r>
            <a:r>
              <a:rPr lang="es-AR" sz="2400" dirty="0">
                <a:latin typeface="+mj-lt"/>
                <a:ea typeface="+mj-ea"/>
                <a:cs typeface="+mj-cs"/>
              </a:rPr>
              <a:t> </a:t>
            </a:r>
            <a:r>
              <a:rPr lang="es-AR" sz="2400" dirty="0" err="1">
                <a:latin typeface="+mj-lt"/>
                <a:ea typeface="+mj-ea"/>
                <a:cs typeface="+mj-cs"/>
              </a:rPr>
              <a:t>with</a:t>
            </a:r>
            <a:r>
              <a:rPr lang="es-AR" sz="2400" dirty="0">
                <a:latin typeface="+mj-lt"/>
                <a:ea typeface="+mj-ea"/>
                <a:cs typeface="+mj-cs"/>
              </a:rPr>
              <a:t> </a:t>
            </a:r>
            <a:r>
              <a:rPr lang="es-AR" sz="2400" dirty="0" err="1">
                <a:latin typeface="+mj-lt"/>
                <a:ea typeface="+mj-ea"/>
                <a:cs typeface="+mj-cs"/>
              </a:rPr>
              <a:t>AML</a:t>
            </a:r>
            <a:r>
              <a:rPr lang="es-AR" sz="2400" dirty="0">
                <a:latin typeface="+mj-lt"/>
                <a:ea typeface="+mj-ea"/>
                <a:cs typeface="+mj-cs"/>
              </a:rPr>
              <a:t>, </a:t>
            </a:r>
            <a:r>
              <a:rPr lang="es-AR" sz="2400" dirty="0" err="1">
                <a:latin typeface="+mj-lt"/>
                <a:ea typeface="+mj-ea"/>
                <a:cs typeface="+mj-cs"/>
              </a:rPr>
              <a:t>CbCR</a:t>
            </a:r>
            <a:r>
              <a:rPr lang="es-AR" sz="2400" dirty="0">
                <a:latin typeface="+mj-lt"/>
                <a:ea typeface="+mj-ea"/>
                <a:cs typeface="+mj-cs"/>
              </a:rPr>
              <a:t>, and </a:t>
            </a:r>
            <a:r>
              <a:rPr lang="es-AR" sz="2400" dirty="0" err="1">
                <a:latin typeface="+mj-lt"/>
                <a:ea typeface="+mj-ea"/>
                <a:cs typeface="+mj-cs"/>
              </a:rPr>
              <a:t>many</a:t>
            </a:r>
            <a:r>
              <a:rPr lang="es-AR" sz="2400" dirty="0">
                <a:latin typeface="+mj-lt"/>
                <a:ea typeface="+mj-ea"/>
                <a:cs typeface="+mj-cs"/>
              </a:rPr>
              <a:t> more…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 rot="20782190">
            <a:off x="6780014" y="1950363"/>
            <a:ext cx="221996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s-AR" dirty="0" err="1" smtClean="0">
                <a:solidFill>
                  <a:srgbClr val="002060"/>
                </a:solidFill>
              </a:rPr>
              <a:t>From</a:t>
            </a:r>
            <a:r>
              <a:rPr lang="es-AR" dirty="0" smtClean="0">
                <a:solidFill>
                  <a:srgbClr val="002060"/>
                </a:solidFill>
              </a:rPr>
              <a:t> </a:t>
            </a:r>
            <a:r>
              <a:rPr lang="es-AR" dirty="0" err="1" smtClean="0">
                <a:solidFill>
                  <a:srgbClr val="002060"/>
                </a:solidFill>
              </a:rPr>
              <a:t>December</a:t>
            </a:r>
            <a:r>
              <a:rPr lang="es-AR" dirty="0" smtClean="0">
                <a:solidFill>
                  <a:srgbClr val="002060"/>
                </a:solidFill>
              </a:rPr>
              <a:t> 2015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87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sz="4000" dirty="0" err="1">
                <a:latin typeface="+mj-lt"/>
                <a:ea typeface="+mj-ea"/>
                <a:cs typeface="+mj-cs"/>
              </a:rPr>
              <a:t>WHAT</a:t>
            </a:r>
            <a:r>
              <a:rPr lang="es-AR" sz="4000" dirty="0">
                <a:latin typeface="+mj-lt"/>
                <a:ea typeface="+mj-ea"/>
                <a:cs typeface="+mj-cs"/>
              </a:rPr>
              <a:t> </a:t>
            </a:r>
            <a:r>
              <a:rPr lang="es-AR" sz="4000" dirty="0" err="1">
                <a:latin typeface="+mj-lt"/>
                <a:ea typeface="+mj-ea"/>
                <a:cs typeface="+mj-cs"/>
              </a:rPr>
              <a:t>IS</a:t>
            </a:r>
            <a:r>
              <a:rPr lang="es-AR" sz="4000" dirty="0">
                <a:latin typeface="+mj-lt"/>
                <a:ea typeface="+mj-ea"/>
                <a:cs typeface="+mj-cs"/>
              </a:rPr>
              <a:t> THE FSI?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720986" y="1161256"/>
            <a:ext cx="5115719" cy="110331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400" dirty="0" smtClean="0">
                <a:latin typeface="+mj-lt"/>
                <a:ea typeface="+mj-ea"/>
                <a:cs typeface="+mj-cs"/>
              </a:rPr>
              <a:t>3) NARRATIVE REPORTS </a:t>
            </a:r>
            <a:r>
              <a:rPr lang="es-AR" sz="2400" dirty="0" err="1" smtClean="0">
                <a:latin typeface="+mj-lt"/>
                <a:ea typeface="+mj-ea"/>
                <a:cs typeface="+mj-cs"/>
              </a:rPr>
              <a:t>for</a:t>
            </a:r>
            <a:r>
              <a:rPr lang="es-AR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s-AR" sz="2400" dirty="0" err="1" smtClean="0">
                <a:latin typeface="+mj-lt"/>
                <a:ea typeface="+mj-ea"/>
                <a:cs typeface="+mj-cs"/>
              </a:rPr>
              <a:t>FSI’s</a:t>
            </a:r>
            <a:r>
              <a:rPr lang="es-AR" sz="2400" dirty="0" smtClean="0">
                <a:latin typeface="+mj-lt"/>
                <a:ea typeface="+mj-ea"/>
                <a:cs typeface="+mj-cs"/>
              </a:rPr>
              <a:t> Top </a:t>
            </a:r>
            <a:r>
              <a:rPr lang="es-AR" sz="2400" dirty="0" err="1" smtClean="0">
                <a:latin typeface="+mj-lt"/>
                <a:ea typeface="+mj-ea"/>
                <a:cs typeface="+mj-cs"/>
              </a:rPr>
              <a:t>Jurisdictions</a:t>
            </a:r>
            <a:r>
              <a:rPr lang="es-AR" sz="2400" dirty="0" smtClean="0">
                <a:latin typeface="+mj-lt"/>
                <a:ea typeface="+mj-ea"/>
                <a:cs typeface="+mj-cs"/>
              </a:rPr>
              <a:t> and </a:t>
            </a:r>
            <a:r>
              <a:rPr lang="es-AR" sz="2400" dirty="0" err="1" smtClean="0">
                <a:latin typeface="+mj-lt"/>
                <a:ea typeface="+mj-ea"/>
                <a:cs typeface="+mj-cs"/>
              </a:rPr>
              <a:t>other</a:t>
            </a:r>
            <a:r>
              <a:rPr lang="es-AR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s-AR" sz="2400" dirty="0" err="1" smtClean="0">
                <a:latin typeface="+mj-lt"/>
                <a:ea typeface="+mj-ea"/>
                <a:cs typeface="+mj-cs"/>
              </a:rPr>
              <a:t>tax</a:t>
            </a:r>
            <a:r>
              <a:rPr lang="es-AR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s-AR" sz="2400" dirty="0" err="1" smtClean="0">
                <a:latin typeface="+mj-lt"/>
                <a:ea typeface="+mj-ea"/>
                <a:cs typeface="+mj-cs"/>
              </a:rPr>
              <a:t>havens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1161256"/>
            <a:ext cx="3117789" cy="47965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99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52413"/>
            <a:ext cx="9066213" cy="1881187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4000" dirty="0" err="1">
                <a:latin typeface="+mj-lt"/>
                <a:ea typeface="+mj-ea"/>
                <a:cs typeface="+mj-cs"/>
              </a:rPr>
              <a:t>Allows</a:t>
            </a:r>
            <a:r>
              <a:rPr lang="es-AR" sz="4000" dirty="0">
                <a:latin typeface="+mj-lt"/>
                <a:ea typeface="+mj-ea"/>
                <a:cs typeface="+mj-cs"/>
              </a:rPr>
              <a:t> </a:t>
            </a:r>
            <a:r>
              <a:rPr lang="es-AR" sz="4000" dirty="0" err="1">
                <a:latin typeface="+mj-lt"/>
                <a:ea typeface="+mj-ea"/>
                <a:cs typeface="+mj-cs"/>
              </a:rPr>
              <a:t>identifying</a:t>
            </a:r>
            <a:r>
              <a:rPr lang="es-AR" sz="4000" dirty="0">
                <a:latin typeface="+mj-lt"/>
                <a:ea typeface="+mj-ea"/>
                <a:cs typeface="+mj-cs"/>
              </a:rPr>
              <a:t> </a:t>
            </a:r>
            <a:r>
              <a:rPr lang="es-AR" sz="4000" dirty="0" err="1">
                <a:latin typeface="+mj-lt"/>
                <a:ea typeface="+mj-ea"/>
                <a:cs typeface="+mj-cs"/>
              </a:rPr>
              <a:t>risks</a:t>
            </a:r>
            <a:r>
              <a:rPr lang="es-AR" sz="4000" dirty="0">
                <a:latin typeface="+mj-lt"/>
                <a:ea typeface="+mj-ea"/>
                <a:cs typeface="+mj-cs"/>
              </a:rPr>
              <a:t> &amp; tracking </a:t>
            </a:r>
            <a:r>
              <a:rPr lang="es-AR" sz="40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progress</a:t>
            </a:r>
            <a:r>
              <a:rPr lang="es-AR" sz="4000" dirty="0">
                <a:latin typeface="+mj-lt"/>
                <a:ea typeface="+mj-ea"/>
                <a:cs typeface="+mj-cs"/>
              </a:rPr>
              <a:t> </a:t>
            </a:r>
            <a:r>
              <a:rPr lang="es-AR" sz="4000" dirty="0" err="1">
                <a:latin typeface="+mj-lt"/>
                <a:ea typeface="+mj-ea"/>
                <a:cs typeface="+mj-cs"/>
              </a:rPr>
              <a:t>or</a:t>
            </a:r>
            <a:r>
              <a:rPr lang="es-AR" sz="4000" dirty="0">
                <a:latin typeface="+mj-lt"/>
                <a:ea typeface="+mj-ea"/>
                <a:cs typeface="+mj-cs"/>
              </a:rPr>
              <a:t> </a:t>
            </a:r>
            <a:r>
              <a:rPr lang="es-AR" sz="40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deterioration</a:t>
            </a:r>
            <a:r>
              <a:rPr lang="es-AR" sz="4000" dirty="0">
                <a:latin typeface="+mj-lt"/>
                <a:ea typeface="+mj-ea"/>
                <a:cs typeface="+mj-cs"/>
              </a:rPr>
              <a:t> (in </a:t>
            </a:r>
            <a:r>
              <a:rPr lang="es-AR" sz="4000" dirty="0" err="1">
                <a:latin typeface="+mj-lt"/>
                <a:ea typeface="+mj-ea"/>
                <a:cs typeface="+mj-cs"/>
              </a:rPr>
              <a:t>relative</a:t>
            </a:r>
            <a:r>
              <a:rPr lang="es-AR" sz="4000" dirty="0">
                <a:latin typeface="+mj-lt"/>
                <a:ea typeface="+mj-ea"/>
                <a:cs typeface="+mj-cs"/>
              </a:rPr>
              <a:t> </a:t>
            </a:r>
            <a:r>
              <a:rPr lang="es-AR" sz="4000" dirty="0" err="1">
                <a:latin typeface="+mj-lt"/>
                <a:ea typeface="+mj-ea"/>
                <a:cs typeface="+mj-cs"/>
              </a:rPr>
              <a:t>terms</a:t>
            </a:r>
            <a:r>
              <a:rPr lang="es-AR" sz="4000" dirty="0">
                <a:latin typeface="+mj-lt"/>
                <a:ea typeface="+mj-ea"/>
                <a:cs typeface="+mj-cs"/>
              </a:rPr>
              <a:t>) of </a:t>
            </a:r>
            <a:r>
              <a:rPr lang="es-AR" sz="4000" dirty="0" err="1">
                <a:latin typeface="+mj-lt"/>
                <a:ea typeface="+mj-ea"/>
                <a:cs typeface="+mj-cs"/>
              </a:rPr>
              <a:t>jurisdictions</a:t>
            </a:r>
            <a:r>
              <a:rPr lang="es-AR" sz="4000" dirty="0">
                <a:latin typeface="+mj-lt"/>
                <a:ea typeface="+mj-ea"/>
                <a:cs typeface="+mj-cs"/>
              </a:rPr>
              <a:t>’ </a:t>
            </a:r>
            <a:r>
              <a:rPr lang="es-AR" sz="4000" dirty="0" err="1">
                <a:latin typeface="+mj-lt"/>
                <a:ea typeface="+mj-ea"/>
                <a:cs typeface="+mj-cs"/>
              </a:rPr>
              <a:t>transparency</a:t>
            </a:r>
            <a:r>
              <a:rPr lang="es-AR" sz="4000" dirty="0">
                <a:latin typeface="+mj-lt"/>
                <a:ea typeface="+mj-ea"/>
                <a:cs typeface="+mj-cs"/>
              </a:rPr>
              <a:t> </a:t>
            </a:r>
            <a:r>
              <a:rPr lang="es-AR" sz="4000" dirty="0" err="1">
                <a:latin typeface="+mj-lt"/>
                <a:ea typeface="+mj-ea"/>
                <a:cs typeface="+mj-cs"/>
              </a:rPr>
              <a:t>frameworks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1229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55950"/>
            <a:ext cx="1828800" cy="332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55950"/>
            <a:ext cx="1828800" cy="332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55950"/>
            <a:ext cx="1828800" cy="332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5391150" y="3841750"/>
            <a:ext cx="15430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838200" y="2552700"/>
            <a:ext cx="1371600" cy="44926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500" dirty="0" err="1">
                <a:latin typeface="+mj-lt"/>
                <a:ea typeface="+mj-ea"/>
                <a:cs typeface="+mj-cs"/>
              </a:rPr>
              <a:t>FSI</a:t>
            </a:r>
            <a:r>
              <a:rPr lang="es-AR" sz="2500" dirty="0">
                <a:latin typeface="+mj-lt"/>
                <a:ea typeface="+mj-ea"/>
                <a:cs typeface="+mj-cs"/>
              </a:rPr>
              <a:t> 2011</a:t>
            </a:r>
            <a:endParaRPr lang="en-US" sz="2500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886200" y="2593975"/>
            <a:ext cx="1371600" cy="44926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500" dirty="0" err="1">
                <a:latin typeface="+mj-lt"/>
                <a:ea typeface="+mj-ea"/>
                <a:cs typeface="+mj-cs"/>
              </a:rPr>
              <a:t>FSI</a:t>
            </a:r>
            <a:r>
              <a:rPr lang="es-AR" sz="2500" dirty="0">
                <a:latin typeface="+mj-lt"/>
                <a:ea typeface="+mj-ea"/>
                <a:cs typeface="+mj-cs"/>
              </a:rPr>
              <a:t> 2013</a:t>
            </a:r>
            <a:endParaRPr lang="en-US" sz="2500" dirty="0">
              <a:latin typeface="+mj-lt"/>
              <a:ea typeface="+mj-ea"/>
              <a:cs typeface="+mj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199313" y="2593975"/>
            <a:ext cx="1371600" cy="44926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500" dirty="0" err="1">
                <a:latin typeface="+mj-lt"/>
                <a:ea typeface="+mj-ea"/>
                <a:cs typeface="+mj-cs"/>
              </a:rPr>
              <a:t>FSI</a:t>
            </a:r>
            <a:r>
              <a:rPr lang="es-AR" sz="2500" dirty="0">
                <a:latin typeface="+mj-lt"/>
                <a:ea typeface="+mj-ea"/>
                <a:cs typeface="+mj-cs"/>
              </a:rPr>
              <a:t> 2015</a:t>
            </a:r>
            <a:endParaRPr lang="en-US" sz="2500" dirty="0">
              <a:latin typeface="+mj-lt"/>
              <a:ea typeface="+mj-ea"/>
              <a:cs typeface="+mj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8100" y="4291013"/>
            <a:ext cx="495300" cy="2730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100" y="5248275"/>
            <a:ext cx="495300" cy="22066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3"/>
          <p:cNvSpPr/>
          <p:nvPr/>
        </p:nvSpPr>
        <p:spPr>
          <a:xfrm>
            <a:off x="4419600" y="6361113"/>
            <a:ext cx="304800" cy="457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7551738" y="2143125"/>
            <a:ext cx="381000" cy="455613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517" y="3182122"/>
            <a:ext cx="1733706" cy="32948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1" y="3182122"/>
            <a:ext cx="1800224" cy="3294878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flipV="1">
            <a:off x="8570913" y="3979863"/>
            <a:ext cx="495300" cy="2714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570913" y="4608513"/>
            <a:ext cx="495300" cy="22066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81200" y="3994150"/>
            <a:ext cx="1676400" cy="5937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33600" y="4146550"/>
            <a:ext cx="1676400" cy="44132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24475" y="5003800"/>
            <a:ext cx="1762125" cy="4651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3581400"/>
          <a:ext cx="1981200" cy="175259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Ranking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FSI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USA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0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64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7150"/>
            <a:ext cx="8229600" cy="1882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AR" altLang="en-US" sz="4000">
                <a:solidFill>
                  <a:schemeClr val="hlink"/>
                </a:solidFill>
              </a:rPr>
              <a:t>THE U.S.</a:t>
            </a:r>
            <a:endParaRPr lang="en-US" altLang="en-US" sz="4000">
              <a:solidFill>
                <a:schemeClr val="hlink"/>
              </a:solidFill>
            </a:endParaRPr>
          </a:p>
        </p:txBody>
      </p:sp>
      <p:sp>
        <p:nvSpPr>
          <p:cNvPr id="10" name="Curved Down Arrow 9"/>
          <p:cNvSpPr>
            <a:spLocks noChangeArrowheads="1"/>
          </p:cNvSpPr>
          <p:nvPr/>
        </p:nvSpPr>
        <p:spPr bwMode="auto">
          <a:xfrm rot="-3872704">
            <a:off x="489744" y="4539456"/>
            <a:ext cx="922338" cy="377825"/>
          </a:xfrm>
          <a:prstGeom prst="curvedDownArrow">
            <a:avLst>
              <a:gd name="adj1" fmla="val 24932"/>
              <a:gd name="adj2" fmla="val 49886"/>
              <a:gd name="adj3" fmla="val 25000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124200"/>
            <a:ext cx="6659563" cy="28384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NO</a:t>
            </a:r>
            <a:r>
              <a:rPr lang="en-US" altLang="en-US"/>
              <a:t> BENEFICIAL OWNERSHIP REGISTRATION	 vs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FOR COMPANIES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NO</a:t>
            </a:r>
            <a:r>
              <a:rPr lang="en-US" altLang="en-US"/>
              <a:t> COUNTRY-BY-COUNTRY REPORTING 	 vs</a:t>
            </a:r>
          </a:p>
          <a:p>
            <a:pPr eaLnBrk="1" hangingPunct="1"/>
            <a:r>
              <a:rPr lang="en-US" altLang="en-US"/>
              <a:t>(CbCR) FOR BANKING &amp; EXTRACTIVES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NO</a:t>
            </a:r>
            <a:r>
              <a:rPr lang="en-US" altLang="en-US"/>
              <a:t> MULTILATERAL AUTOMATIC </a:t>
            </a:r>
          </a:p>
          <a:p>
            <a:pPr eaLnBrk="1" hangingPunct="1"/>
            <a:r>
              <a:rPr lang="en-US" altLang="en-US"/>
              <a:t>INFORMATION EXCHANGE (OECD’s CRS)	vs    91 Jurisdictions!</a:t>
            </a:r>
          </a:p>
        </p:txBody>
      </p:sp>
      <p:sp>
        <p:nvSpPr>
          <p:cNvPr id="16416" name="TextBox 5"/>
          <p:cNvSpPr txBox="1">
            <a:spLocks noChangeArrowheads="1"/>
          </p:cNvSpPr>
          <p:nvPr/>
        </p:nvSpPr>
        <p:spPr bwMode="auto">
          <a:xfrm>
            <a:off x="1600200" y="1447800"/>
            <a:ext cx="5635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A BIG LAGGARD RELATIVE TO MOST FINANCIAL CENTRES!</a:t>
            </a:r>
          </a:p>
        </p:txBody>
      </p:sp>
      <p:sp>
        <p:nvSpPr>
          <p:cNvPr id="16418" name="AutoShape 34" descr="usa-flag-wallpaper-0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20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11430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21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0"/>
            <a:ext cx="8382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22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267200"/>
            <a:ext cx="8382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2128" y="5353082"/>
            <a:ext cx="1310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dirty="0" smtClean="0"/>
              <a:t>SS = 60</a:t>
            </a:r>
          </a:p>
          <a:p>
            <a:r>
              <a:rPr lang="es-AR" sz="1600" b="1" dirty="0" smtClean="0"/>
              <a:t>GSW = 19.6%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57150"/>
            <a:ext cx="9144000" cy="1882775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sz="4000" dirty="0" err="1">
                <a:latin typeface="+mj-lt"/>
                <a:ea typeface="+mj-ea"/>
                <a:cs typeface="+mj-cs"/>
              </a:rPr>
              <a:t>WHO</a:t>
            </a:r>
            <a:r>
              <a:rPr lang="es-AR" sz="4000" dirty="0">
                <a:latin typeface="+mj-lt"/>
                <a:ea typeface="+mj-ea"/>
                <a:cs typeface="+mj-cs"/>
              </a:rPr>
              <a:t> USES </a:t>
            </a:r>
            <a:r>
              <a:rPr lang="es-AR" sz="4000" dirty="0" err="1">
                <a:latin typeface="+mj-lt"/>
                <a:ea typeface="+mj-ea"/>
                <a:cs typeface="+mj-cs"/>
              </a:rPr>
              <a:t>THE</a:t>
            </a:r>
            <a:r>
              <a:rPr lang="es-AR" sz="4000" dirty="0">
                <a:latin typeface="+mj-lt"/>
                <a:ea typeface="+mj-ea"/>
                <a:cs typeface="+mj-cs"/>
              </a:rPr>
              <a:t> </a:t>
            </a:r>
            <a:r>
              <a:rPr lang="es-AR" sz="4000" dirty="0" err="1">
                <a:latin typeface="+mj-lt"/>
                <a:ea typeface="+mj-ea"/>
                <a:cs typeface="+mj-cs"/>
              </a:rPr>
              <a:t>FSI’s</a:t>
            </a:r>
            <a:r>
              <a:rPr lang="es-AR" sz="4000" dirty="0">
                <a:latin typeface="+mj-lt"/>
                <a:ea typeface="+mj-ea"/>
                <a:cs typeface="+mj-cs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sz="4000" dirty="0">
                <a:latin typeface="+mj-lt"/>
                <a:ea typeface="+mj-ea"/>
                <a:cs typeface="+mj-cs"/>
              </a:rPr>
              <a:t>RANKING &amp; </a:t>
            </a:r>
            <a:r>
              <a:rPr lang="es-AR" sz="4000" dirty="0" err="1">
                <a:latin typeface="+mj-lt"/>
                <a:ea typeface="+mj-ea"/>
                <a:cs typeface="+mj-cs"/>
              </a:rPr>
              <a:t>DETAILED</a:t>
            </a:r>
            <a:r>
              <a:rPr lang="es-AR" sz="4000" dirty="0">
                <a:latin typeface="+mj-lt"/>
                <a:ea typeface="+mj-ea"/>
                <a:cs typeface="+mj-cs"/>
              </a:rPr>
              <a:t> COUNTRY-</a:t>
            </a:r>
            <a:r>
              <a:rPr lang="es-AR" sz="4000" dirty="0" err="1">
                <a:latin typeface="+mj-lt"/>
                <a:ea typeface="+mj-ea"/>
                <a:cs typeface="+mj-cs"/>
              </a:rPr>
              <a:t>REPORTS</a:t>
            </a:r>
            <a:r>
              <a:rPr lang="es-AR" sz="4000" dirty="0">
                <a:latin typeface="+mj-lt"/>
                <a:ea typeface="+mj-ea"/>
                <a:cs typeface="+mj-cs"/>
              </a:rPr>
              <a:t>?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sz="4000" dirty="0">
                <a:latin typeface="+mj-lt"/>
                <a:ea typeface="+mj-ea"/>
                <a:cs typeface="+mj-cs"/>
              </a:rPr>
              <a:t>(at </a:t>
            </a:r>
            <a:r>
              <a:rPr lang="es-AR" sz="4000" dirty="0" err="1">
                <a:latin typeface="+mj-lt"/>
                <a:ea typeface="+mj-ea"/>
                <a:cs typeface="+mj-cs"/>
              </a:rPr>
              <a:t>least</a:t>
            </a:r>
            <a:r>
              <a:rPr lang="es-AR" sz="4000" dirty="0">
                <a:latin typeface="+mj-lt"/>
                <a:ea typeface="+mj-ea"/>
                <a:cs typeface="+mj-cs"/>
              </a:rPr>
              <a:t> </a:t>
            </a:r>
            <a:r>
              <a:rPr lang="es-AR" sz="4000" dirty="0" err="1">
                <a:latin typeface="+mj-lt"/>
                <a:ea typeface="+mj-ea"/>
                <a:cs typeface="+mj-cs"/>
              </a:rPr>
              <a:t>those</a:t>
            </a:r>
            <a:r>
              <a:rPr lang="es-AR" sz="4000" dirty="0">
                <a:latin typeface="+mj-lt"/>
                <a:ea typeface="+mj-ea"/>
                <a:cs typeface="+mj-cs"/>
              </a:rPr>
              <a:t> </a:t>
            </a:r>
            <a:r>
              <a:rPr lang="es-AR" sz="4000" dirty="0" err="1">
                <a:latin typeface="+mj-lt"/>
                <a:ea typeface="+mj-ea"/>
                <a:cs typeface="+mj-cs"/>
              </a:rPr>
              <a:t>we</a:t>
            </a:r>
            <a:r>
              <a:rPr lang="es-AR" sz="4000" dirty="0">
                <a:latin typeface="+mj-lt"/>
                <a:ea typeface="+mj-ea"/>
                <a:cs typeface="+mj-cs"/>
              </a:rPr>
              <a:t> are </a:t>
            </a:r>
            <a:r>
              <a:rPr lang="es-AR" sz="4000" dirty="0" err="1">
                <a:latin typeface="+mj-lt"/>
                <a:ea typeface="+mj-ea"/>
                <a:cs typeface="+mj-cs"/>
              </a:rPr>
              <a:t>aware</a:t>
            </a:r>
            <a:r>
              <a:rPr lang="es-AR" sz="4000" dirty="0">
                <a:latin typeface="+mj-lt"/>
                <a:ea typeface="+mj-ea"/>
                <a:cs typeface="+mj-cs"/>
              </a:rPr>
              <a:t> of)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62000" y="2209800"/>
            <a:ext cx="3505200" cy="44926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500" dirty="0">
                <a:latin typeface="+mj-lt"/>
                <a:ea typeface="+mj-ea"/>
                <a:cs typeface="+mj-cs"/>
              </a:rPr>
              <a:t>- </a:t>
            </a:r>
            <a:r>
              <a:rPr lang="es-AR" sz="2500" dirty="0" err="1">
                <a:latin typeface="+mj-lt"/>
                <a:ea typeface="+mj-ea"/>
                <a:cs typeface="+mj-cs"/>
              </a:rPr>
              <a:t>NGOs</a:t>
            </a:r>
            <a:r>
              <a:rPr lang="es-AR" sz="2500" dirty="0">
                <a:latin typeface="+mj-lt"/>
                <a:ea typeface="+mj-ea"/>
                <a:cs typeface="+mj-cs"/>
              </a:rPr>
              <a:t> &amp; </a:t>
            </a:r>
            <a:r>
              <a:rPr lang="es-AR" sz="2500" dirty="0" err="1">
                <a:latin typeface="+mj-lt"/>
                <a:ea typeface="+mj-ea"/>
                <a:cs typeface="+mj-cs"/>
              </a:rPr>
              <a:t>Activists</a:t>
            </a:r>
            <a:endParaRPr lang="en-US" sz="25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2000" y="2743200"/>
            <a:ext cx="3505200" cy="44926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500" dirty="0">
                <a:latin typeface="+mj-lt"/>
                <a:ea typeface="+mj-ea"/>
                <a:cs typeface="+mj-cs"/>
              </a:rPr>
              <a:t>- </a:t>
            </a:r>
            <a:r>
              <a:rPr lang="es-AR" sz="2500" dirty="0" err="1">
                <a:latin typeface="+mj-lt"/>
                <a:ea typeface="+mj-ea"/>
                <a:cs typeface="+mj-cs"/>
              </a:rPr>
              <a:t>Journalists</a:t>
            </a:r>
            <a:endParaRPr lang="en-US" sz="2500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62000" y="3352800"/>
            <a:ext cx="3505200" cy="44926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500" dirty="0">
                <a:latin typeface="+mj-lt"/>
                <a:ea typeface="+mj-ea"/>
                <a:cs typeface="+mj-cs"/>
              </a:rPr>
              <a:t>- </a:t>
            </a:r>
            <a:r>
              <a:rPr lang="es-AR" sz="2500" dirty="0" err="1">
                <a:latin typeface="+mj-lt"/>
                <a:ea typeface="+mj-ea"/>
                <a:cs typeface="+mj-cs"/>
              </a:rPr>
              <a:t>Researchers</a:t>
            </a:r>
            <a:endParaRPr lang="en-US" sz="2500" dirty="0">
              <a:latin typeface="+mj-lt"/>
              <a:ea typeface="+mj-ea"/>
              <a:cs typeface="+mj-cs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62000" y="3962400"/>
            <a:ext cx="6248400" cy="44926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500" dirty="0">
                <a:latin typeface="+mj-lt"/>
                <a:ea typeface="+mj-ea"/>
                <a:cs typeface="+mj-cs"/>
              </a:rPr>
              <a:t>- </a:t>
            </a:r>
            <a:r>
              <a:rPr lang="es-AR" sz="2500" dirty="0" err="1">
                <a:latin typeface="+mj-lt"/>
                <a:ea typeface="+mj-ea"/>
                <a:cs typeface="+mj-cs"/>
              </a:rPr>
              <a:t>Tax</a:t>
            </a:r>
            <a:r>
              <a:rPr lang="es-AR" sz="2500" dirty="0">
                <a:latin typeface="+mj-lt"/>
                <a:ea typeface="+mj-ea"/>
                <a:cs typeface="+mj-cs"/>
              </a:rPr>
              <a:t> </a:t>
            </a:r>
            <a:r>
              <a:rPr lang="es-AR" sz="2500" dirty="0" err="1">
                <a:latin typeface="+mj-lt"/>
                <a:ea typeface="+mj-ea"/>
                <a:cs typeface="+mj-cs"/>
              </a:rPr>
              <a:t>Authorities</a:t>
            </a:r>
            <a:r>
              <a:rPr lang="es-AR" sz="2500" dirty="0">
                <a:latin typeface="+mj-lt"/>
                <a:ea typeface="+mj-ea"/>
                <a:cs typeface="+mj-cs"/>
              </a:rPr>
              <a:t> (</a:t>
            </a:r>
            <a:r>
              <a:rPr lang="es-AR" sz="2500" dirty="0" err="1">
                <a:latin typeface="+mj-lt"/>
                <a:ea typeface="+mj-ea"/>
                <a:cs typeface="+mj-cs"/>
              </a:rPr>
              <a:t>for</a:t>
            </a:r>
            <a:r>
              <a:rPr lang="es-AR" sz="2500" dirty="0">
                <a:latin typeface="+mj-lt"/>
                <a:ea typeface="+mj-ea"/>
                <a:cs typeface="+mj-cs"/>
              </a:rPr>
              <a:t> </a:t>
            </a:r>
            <a:r>
              <a:rPr lang="es-AR" sz="2500" dirty="0" err="1">
                <a:latin typeface="+mj-lt"/>
                <a:ea typeface="+mj-ea"/>
                <a:cs typeface="+mj-cs"/>
              </a:rPr>
              <a:t>ownership</a:t>
            </a:r>
            <a:r>
              <a:rPr lang="es-AR" sz="2500" dirty="0">
                <a:latin typeface="+mj-lt"/>
                <a:ea typeface="+mj-ea"/>
                <a:cs typeface="+mj-cs"/>
              </a:rPr>
              <a:t> </a:t>
            </a:r>
            <a:r>
              <a:rPr lang="es-AR" sz="2500" dirty="0" err="1">
                <a:latin typeface="+mj-lt"/>
                <a:ea typeface="+mj-ea"/>
                <a:cs typeface="+mj-cs"/>
              </a:rPr>
              <a:t>registries</a:t>
            </a:r>
            <a:r>
              <a:rPr lang="es-AR" sz="2500" dirty="0">
                <a:latin typeface="+mj-lt"/>
                <a:ea typeface="+mj-ea"/>
                <a:cs typeface="+mj-cs"/>
              </a:rPr>
              <a:t>, </a:t>
            </a:r>
            <a:r>
              <a:rPr lang="es-AR" sz="2500" dirty="0" err="1">
                <a:latin typeface="+mj-lt"/>
                <a:ea typeface="+mj-ea"/>
                <a:cs typeface="+mj-cs"/>
              </a:rPr>
              <a:t>evasion</a:t>
            </a:r>
            <a:r>
              <a:rPr lang="es-AR" sz="2500" dirty="0">
                <a:latin typeface="+mj-lt"/>
                <a:ea typeface="+mj-ea"/>
                <a:cs typeface="+mj-cs"/>
              </a:rPr>
              <a:t> </a:t>
            </a:r>
            <a:r>
              <a:rPr lang="es-AR" sz="2500" dirty="0" err="1">
                <a:latin typeface="+mj-lt"/>
                <a:ea typeface="+mj-ea"/>
                <a:cs typeface="+mj-cs"/>
              </a:rPr>
              <a:t>schemes</a:t>
            </a:r>
            <a:r>
              <a:rPr lang="es-AR" sz="2500" dirty="0">
                <a:latin typeface="+mj-lt"/>
                <a:ea typeface="+mj-ea"/>
                <a:cs typeface="+mj-cs"/>
              </a:rPr>
              <a:t> and </a:t>
            </a:r>
            <a:r>
              <a:rPr lang="es-AR" sz="2500" dirty="0" err="1">
                <a:latin typeface="+mj-lt"/>
                <a:ea typeface="+mj-ea"/>
                <a:cs typeface="+mj-cs"/>
              </a:rPr>
              <a:t>investigations</a:t>
            </a:r>
            <a:r>
              <a:rPr lang="es-AR" sz="2500" dirty="0">
                <a:latin typeface="+mj-lt"/>
                <a:ea typeface="+mj-ea"/>
                <a:cs typeface="+mj-cs"/>
              </a:rPr>
              <a:t>)</a:t>
            </a:r>
            <a:endParaRPr lang="en-US" sz="2500" dirty="0">
              <a:latin typeface="+mj-lt"/>
              <a:ea typeface="+mj-ea"/>
              <a:cs typeface="+mj-cs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62000" y="4876800"/>
            <a:ext cx="8153400" cy="44926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500" dirty="0">
                <a:latin typeface="+mj-lt"/>
                <a:ea typeface="+mj-ea"/>
                <a:cs typeface="+mj-cs"/>
              </a:rPr>
              <a:t>- </a:t>
            </a:r>
            <a:r>
              <a:rPr lang="es-AR" sz="2500" dirty="0" err="1">
                <a:latin typeface="+mj-lt"/>
                <a:ea typeface="+mj-ea"/>
                <a:cs typeface="+mj-cs"/>
              </a:rPr>
              <a:t>Law-Enforcement</a:t>
            </a:r>
            <a:r>
              <a:rPr lang="es-AR" sz="2500" dirty="0">
                <a:latin typeface="+mj-lt"/>
                <a:ea typeface="+mj-ea"/>
                <a:cs typeface="+mj-cs"/>
              </a:rPr>
              <a:t> Agencies (to </a:t>
            </a:r>
            <a:r>
              <a:rPr lang="es-AR" sz="2500" dirty="0" err="1">
                <a:latin typeface="+mj-lt"/>
                <a:ea typeface="+mj-ea"/>
                <a:cs typeface="+mj-cs"/>
              </a:rPr>
              <a:t>support</a:t>
            </a:r>
            <a:r>
              <a:rPr lang="es-AR" sz="2500" dirty="0">
                <a:latin typeface="+mj-lt"/>
                <a:ea typeface="+mj-ea"/>
                <a:cs typeface="+mj-cs"/>
              </a:rPr>
              <a:t> </a:t>
            </a:r>
            <a:r>
              <a:rPr lang="es-AR" sz="2500" dirty="0" err="1">
                <a:latin typeface="+mj-lt"/>
                <a:ea typeface="+mj-ea"/>
                <a:cs typeface="+mj-cs"/>
              </a:rPr>
              <a:t>prosecutions</a:t>
            </a:r>
            <a:r>
              <a:rPr lang="es-AR" sz="2500" dirty="0">
                <a:latin typeface="+mj-lt"/>
                <a:ea typeface="+mj-ea"/>
                <a:cs typeface="+mj-cs"/>
              </a:rPr>
              <a:t> &amp; </a:t>
            </a:r>
            <a:r>
              <a:rPr lang="es-AR" sz="2500" dirty="0" err="1">
                <a:latin typeface="+mj-lt"/>
                <a:ea typeface="+mj-ea"/>
                <a:cs typeface="+mj-cs"/>
              </a:rPr>
              <a:t>financial-crimes</a:t>
            </a:r>
            <a:r>
              <a:rPr lang="es-AR" sz="2500" dirty="0">
                <a:latin typeface="+mj-lt"/>
                <a:ea typeface="+mj-ea"/>
                <a:cs typeface="+mj-cs"/>
              </a:rPr>
              <a:t> </a:t>
            </a:r>
            <a:r>
              <a:rPr lang="es-AR" sz="2500" dirty="0" err="1">
                <a:latin typeface="+mj-lt"/>
                <a:ea typeface="+mj-ea"/>
                <a:cs typeface="+mj-cs"/>
              </a:rPr>
              <a:t>investigations</a:t>
            </a:r>
            <a:r>
              <a:rPr lang="es-AR" sz="2500" dirty="0">
                <a:latin typeface="+mj-lt"/>
                <a:ea typeface="+mj-ea"/>
                <a:cs typeface="+mj-cs"/>
              </a:rPr>
              <a:t>)</a:t>
            </a:r>
            <a:endParaRPr lang="en-US" sz="25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62000" y="5867400"/>
            <a:ext cx="8153400" cy="95091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500" dirty="0">
                <a:latin typeface="+mj-lt"/>
                <a:ea typeface="+mj-ea"/>
                <a:cs typeface="+mj-cs"/>
              </a:rPr>
              <a:t>- </a:t>
            </a:r>
            <a:r>
              <a:rPr lang="es-AR" sz="2500" dirty="0" err="1">
                <a:latin typeface="+mj-lt"/>
                <a:ea typeface="+mj-ea"/>
                <a:cs typeface="+mj-cs"/>
              </a:rPr>
              <a:t>Banking</a:t>
            </a:r>
            <a:r>
              <a:rPr lang="es-AR" sz="2500" dirty="0">
                <a:latin typeface="+mj-lt"/>
                <a:ea typeface="+mj-ea"/>
                <a:cs typeface="+mj-cs"/>
              </a:rPr>
              <a:t> </a:t>
            </a:r>
            <a:r>
              <a:rPr lang="es-AR" sz="2500" dirty="0" err="1">
                <a:latin typeface="+mj-lt"/>
                <a:ea typeface="+mj-ea"/>
                <a:cs typeface="+mj-cs"/>
              </a:rPr>
              <a:t>Supervisors</a:t>
            </a:r>
            <a:r>
              <a:rPr lang="es-AR" sz="2500" dirty="0">
                <a:latin typeface="+mj-lt"/>
                <a:ea typeface="+mj-ea"/>
                <a:cs typeface="+mj-cs"/>
              </a:rPr>
              <a:t> &amp; </a:t>
            </a:r>
            <a:r>
              <a:rPr lang="es-AR" sz="2500" dirty="0" err="1">
                <a:latin typeface="+mj-lt"/>
                <a:ea typeface="+mj-ea"/>
                <a:cs typeface="+mj-cs"/>
              </a:rPr>
              <a:t>FIUs</a:t>
            </a:r>
            <a:r>
              <a:rPr lang="es-AR" sz="2500" dirty="0">
                <a:latin typeface="+mj-lt"/>
                <a:ea typeface="+mj-ea"/>
                <a:cs typeface="+mj-cs"/>
              </a:rPr>
              <a:t> (</a:t>
            </a:r>
            <a:r>
              <a:rPr lang="es-AR" sz="2500" dirty="0" err="1">
                <a:latin typeface="+mj-lt"/>
                <a:ea typeface="+mj-ea"/>
                <a:cs typeface="+mj-cs"/>
              </a:rPr>
              <a:t>AML</a:t>
            </a:r>
            <a:r>
              <a:rPr lang="es-AR" sz="2500" dirty="0">
                <a:latin typeface="+mj-lt"/>
                <a:ea typeface="+mj-ea"/>
                <a:cs typeface="+mj-cs"/>
              </a:rPr>
              <a:t> </a:t>
            </a:r>
            <a:r>
              <a:rPr lang="es-AR" sz="2500" dirty="0" err="1">
                <a:latin typeface="+mj-lt"/>
                <a:ea typeface="+mj-ea"/>
                <a:cs typeface="+mj-cs"/>
              </a:rPr>
              <a:t>risks</a:t>
            </a:r>
            <a:r>
              <a:rPr lang="es-AR" sz="2500" dirty="0">
                <a:latin typeface="+mj-lt"/>
                <a:ea typeface="+mj-ea"/>
                <a:cs typeface="+mj-cs"/>
              </a:rPr>
              <a:t> </a:t>
            </a:r>
            <a:r>
              <a:rPr lang="es-AR" sz="2500" dirty="0" err="1">
                <a:latin typeface="+mj-lt"/>
                <a:ea typeface="+mj-ea"/>
                <a:cs typeface="+mj-cs"/>
              </a:rPr>
              <a:t>regarding</a:t>
            </a:r>
            <a:r>
              <a:rPr lang="es-AR" sz="2500" dirty="0">
                <a:latin typeface="+mj-lt"/>
                <a:ea typeface="+mj-ea"/>
                <a:cs typeface="+mj-cs"/>
              </a:rPr>
              <a:t> </a:t>
            </a:r>
            <a:r>
              <a:rPr lang="es-AR" sz="2500" dirty="0" err="1">
                <a:latin typeface="+mj-lt"/>
                <a:ea typeface="+mj-ea"/>
                <a:cs typeface="+mj-cs"/>
              </a:rPr>
              <a:t>jurisdiction’s</a:t>
            </a:r>
            <a:r>
              <a:rPr lang="es-AR" sz="2500" dirty="0">
                <a:latin typeface="+mj-lt"/>
                <a:ea typeface="+mj-ea"/>
                <a:cs typeface="+mj-cs"/>
              </a:rPr>
              <a:t> </a:t>
            </a:r>
            <a:r>
              <a:rPr lang="es-AR" sz="2500" dirty="0" err="1">
                <a:latin typeface="+mj-lt"/>
                <a:ea typeface="+mj-ea"/>
                <a:cs typeface="+mj-cs"/>
              </a:rPr>
              <a:t>types</a:t>
            </a:r>
            <a:r>
              <a:rPr lang="es-AR" sz="2500" dirty="0">
                <a:latin typeface="+mj-lt"/>
                <a:ea typeface="+mj-ea"/>
                <a:cs typeface="+mj-cs"/>
              </a:rPr>
              <a:t> of legal </a:t>
            </a:r>
            <a:r>
              <a:rPr lang="es-AR" sz="2500" dirty="0" err="1">
                <a:latin typeface="+mj-lt"/>
                <a:ea typeface="+mj-ea"/>
                <a:cs typeface="+mj-cs"/>
              </a:rPr>
              <a:t>entities</a:t>
            </a:r>
            <a:r>
              <a:rPr lang="es-AR" sz="2500" dirty="0">
                <a:latin typeface="+mj-lt"/>
                <a:ea typeface="+mj-ea"/>
                <a:cs typeface="+mj-cs"/>
              </a:rPr>
              <a:t>)</a:t>
            </a:r>
            <a:endParaRPr lang="en-US" sz="25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lobal logo  19 MAR 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58738"/>
            <a:ext cx="79248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sz="6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sz="60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379663"/>
            <a:ext cx="8178800" cy="4478337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dirty="0" smtClean="0">
                <a:ea typeface="ＭＳ Ｐゴシック" pitchFamily="34" charset="-128"/>
              </a:rPr>
              <a:t>More Information: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400" dirty="0" smtClean="0">
              <a:ea typeface="ＭＳ Ｐゴシック" pitchFamily="34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de-DE" sz="2400" dirty="0">
                <a:ea typeface="ＭＳ Ｐゴシック" pitchFamily="34" charset="-128"/>
                <a:hlinkClick r:id="rId4"/>
              </a:rPr>
              <a:t>http://www.financialsecrecyindex.com</a:t>
            </a:r>
            <a:r>
              <a:rPr lang="de-DE" sz="2400" dirty="0">
                <a:ea typeface="ＭＳ Ｐゴシック" pitchFamily="34" charset="-128"/>
              </a:rPr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endParaRPr lang="de-DE" sz="2400" dirty="0" smtClean="0">
              <a:ea typeface="ＭＳ Ｐゴシック" pitchFamily="34" charset="-128"/>
              <a:hlinkClick r:id="rId5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de-DE" sz="2400" dirty="0" smtClean="0">
                <a:ea typeface="ＭＳ Ｐゴシック" pitchFamily="34" charset="-128"/>
                <a:hlinkClick r:id="rId6"/>
              </a:rPr>
              <a:t>http://taxjustice.net</a:t>
            </a:r>
            <a:endParaRPr lang="de-DE" sz="2400" dirty="0" smtClean="0">
              <a:ea typeface="ＭＳ Ｐゴシック" pitchFamily="34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endParaRPr lang="de-DE" sz="2400" dirty="0" smtClean="0">
              <a:ea typeface="ＭＳ Ｐゴシック" pitchFamily="34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de-DE" sz="2400" dirty="0" smtClean="0">
                <a:ea typeface="ＭＳ Ｐゴシック" pitchFamily="34" charset="-128"/>
                <a:hlinkClick r:id="rId7"/>
              </a:rPr>
              <a:t>http</a:t>
            </a:r>
            <a:r>
              <a:rPr lang="de-DE" sz="2400" dirty="0">
                <a:ea typeface="ＭＳ Ｐゴシック" pitchFamily="34" charset="-128"/>
                <a:hlinkClick r:id="rId7"/>
              </a:rPr>
              <a:t>://treasureislands.org</a:t>
            </a:r>
            <a:r>
              <a:rPr lang="de-DE" sz="2400" dirty="0" smtClean="0">
                <a:ea typeface="ＭＳ Ｐゴシック" pitchFamily="34" charset="-128"/>
                <a:hlinkClick r:id="rId7"/>
              </a:rPr>
              <a:t>/</a:t>
            </a:r>
            <a:endParaRPr lang="de-DE" sz="2400" dirty="0" smtClean="0">
              <a:ea typeface="ＭＳ Ｐゴシック" pitchFamily="34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endParaRPr lang="de-DE" sz="2400" dirty="0">
              <a:ea typeface="ＭＳ Ｐゴシック" pitchFamily="34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de-DE" sz="2400" dirty="0" smtClean="0">
                <a:ea typeface="ＭＳ Ｐゴシック" pitchFamily="34" charset="-128"/>
                <a:hlinkClick r:id="rId8"/>
              </a:rPr>
              <a:t>andres@taxjustice.net</a:t>
            </a:r>
            <a:endParaRPr lang="de-DE" sz="2400" dirty="0" smtClean="0">
              <a:ea typeface="ＭＳ Ｐゴシック" pitchFamily="34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endParaRPr lang="de-DE" sz="2400" dirty="0" smtClean="0">
              <a:ea typeface="ＭＳ Ｐゴシック" pitchFamily="34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endParaRPr lang="de-DE" sz="2400" dirty="0">
              <a:ea typeface="ＭＳ Ｐゴシック" pitchFamily="34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endParaRPr lang="de-DE" sz="2400" dirty="0" smtClean="0">
              <a:ea typeface="ＭＳ Ｐゴシック" pitchFamily="34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endParaRPr lang="de-DE" sz="2400" dirty="0">
              <a:ea typeface="ＭＳ Ｐゴシック" pitchFamily="34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de-DE" sz="2400" dirty="0" smtClean="0">
              <a:ea typeface="ＭＳ Ｐゴシック" pitchFamily="34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de-DE" sz="2400" dirty="0" smtClean="0">
              <a:ea typeface="ＭＳ Ｐゴシック" pitchFamily="34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de-DE" sz="2400" dirty="0" smtClean="0">
              <a:ea typeface="ＭＳ Ｐゴシック" pitchFamily="34" charset="-128"/>
            </a:endParaRPr>
          </a:p>
        </p:txBody>
      </p:sp>
      <p:pic>
        <p:nvPicPr>
          <p:cNvPr id="20485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09800"/>
            <a:ext cx="2149475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Grafik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476625"/>
            <a:ext cx="2151063" cy="338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87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sz="4000" dirty="0">
                <a:latin typeface="+mj-lt"/>
                <a:ea typeface="+mj-ea"/>
                <a:cs typeface="+mj-cs"/>
              </a:rPr>
              <a:t>WHY THE FSI?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04800" y="2438400"/>
            <a:ext cx="3678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AR" altLang="en-US" sz="2500"/>
              <a:t> CLARIFY THE </a:t>
            </a:r>
            <a:r>
              <a:rPr lang="es-AR" altLang="en-US" sz="2500">
                <a:solidFill>
                  <a:schemeClr val="tx2"/>
                </a:solidFill>
              </a:rPr>
              <a:t>REAL ISSUES</a:t>
            </a:r>
          </a:p>
        </p:txBody>
      </p:sp>
      <p:sp>
        <p:nvSpPr>
          <p:cNvPr id="4101" name="Rectangle 22"/>
          <p:cNvSpPr>
            <a:spLocks noChangeArrowheads="1"/>
          </p:cNvSpPr>
          <p:nvPr/>
        </p:nvSpPr>
        <p:spPr bwMode="auto">
          <a:xfrm>
            <a:off x="304800" y="3835400"/>
            <a:ext cx="3505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AR" altLang="en-US" sz="2500"/>
              <a:t> IDENTIFY THOSE </a:t>
            </a:r>
            <a:r>
              <a:rPr lang="es-AR" altLang="en-US" sz="2500">
                <a:solidFill>
                  <a:schemeClr val="tx2"/>
                </a:solidFill>
              </a:rPr>
              <a:t>ACTUALLY RESPONSIBLE</a:t>
            </a:r>
          </a:p>
        </p:txBody>
      </p:sp>
      <p:sp>
        <p:nvSpPr>
          <p:cNvPr id="4102" name="Rectangle 23"/>
          <p:cNvSpPr>
            <a:spLocks noChangeArrowheads="1"/>
          </p:cNvSpPr>
          <p:nvPr/>
        </p:nvSpPr>
        <p:spPr bwMode="auto">
          <a:xfrm>
            <a:off x="273050" y="5372100"/>
            <a:ext cx="40068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AR" altLang="en-US" sz="2500"/>
              <a:t> MONITOR &amp; PUSH FOR </a:t>
            </a:r>
            <a:r>
              <a:rPr lang="es-AR" altLang="en-US" sz="2500">
                <a:solidFill>
                  <a:schemeClr val="tx2"/>
                </a:solidFill>
              </a:rPr>
              <a:t>EFFECTIVE MEASURES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705631"/>
              </p:ext>
            </p:extLst>
          </p:nvPr>
        </p:nvGraphicFramePr>
        <p:xfrm>
          <a:off x="4235450" y="1192213"/>
          <a:ext cx="4603750" cy="5284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349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rgbClr val="FF0000"/>
                          </a:solidFill>
                        </a:rPr>
                        <a:t>TAX</a:t>
                      </a:r>
                      <a:r>
                        <a:rPr lang="en-US" sz="2500" b="1" baseline="0" dirty="0" smtClean="0">
                          <a:solidFill>
                            <a:srgbClr val="FF0000"/>
                          </a:solidFill>
                        </a:rPr>
                        <a:t> HAVEN LISTS</a:t>
                      </a:r>
                      <a:endParaRPr lang="en-US" sz="25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solidFill>
                            <a:srgbClr val="00B050"/>
                          </a:solidFill>
                        </a:rPr>
                        <a:t>FSI</a:t>
                      </a:r>
                      <a:endParaRPr lang="en-US" sz="25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41" marR="91441"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TAX HAVEN</a:t>
                      </a:r>
                      <a:endParaRPr lang="en-US" sz="1800" dirty="0"/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SECRECY JURISDICTION</a:t>
                      </a:r>
                      <a:endParaRPr lang="en-US" sz="1800" dirty="0"/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9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TAX RATE / (Weak) OECD Standards</a:t>
                      </a:r>
                      <a:endParaRPr lang="en-US" sz="1800" dirty="0"/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SECRECY</a:t>
                      </a:r>
                      <a:endParaRPr lang="en-US" sz="1800" dirty="0"/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INCONSISTENCY &amp; USUAL EXCLUSIONS</a:t>
                      </a:r>
                      <a:endParaRPr lang="en-US" sz="1800" dirty="0"/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dirty="0" smtClean="0"/>
                        <a:t>60-&gt; 73-&gt; 82 -&gt; 102-&gt;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800" dirty="0" smtClean="0"/>
                        <a:t>… ALL JURISDICTIONS</a:t>
                      </a:r>
                      <a:endParaRPr lang="en-US" sz="1800" dirty="0"/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only SMALL PALMED ISLANDS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OECD COUNTRIES TOO!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POLITICAL PRESSURE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OBJECTIVE &amp; VERIFIABLE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BLACKLIST / WHITELIST</a:t>
                      </a:r>
                      <a:endParaRPr lang="en-US" sz="1800" dirty="0"/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SPECTRUM</a:t>
                      </a:r>
                      <a:endParaRPr lang="en-US" sz="1800" dirty="0"/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9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YES/NO</a:t>
                      </a:r>
                      <a:endParaRPr lang="en-US" sz="1800" dirty="0"/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DEGREE</a:t>
                      </a:r>
                      <a:endParaRPr lang="en-US" sz="1800" dirty="0"/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110330" cy="518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86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87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sz="4000" dirty="0">
                <a:latin typeface="+mj-lt"/>
                <a:ea typeface="+mj-ea"/>
                <a:cs typeface="+mj-cs"/>
              </a:rPr>
              <a:t>WHY THE FSI?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04800" y="2438400"/>
            <a:ext cx="3678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AR" altLang="en-US" sz="2500"/>
              <a:t> CLARIFY THE </a:t>
            </a:r>
            <a:r>
              <a:rPr lang="es-AR" altLang="en-US" sz="2500">
                <a:solidFill>
                  <a:schemeClr val="tx2"/>
                </a:solidFill>
              </a:rPr>
              <a:t>REAL ISSUES</a:t>
            </a:r>
          </a:p>
        </p:txBody>
      </p:sp>
      <p:sp>
        <p:nvSpPr>
          <p:cNvPr id="4101" name="Rectangle 22"/>
          <p:cNvSpPr>
            <a:spLocks noChangeArrowheads="1"/>
          </p:cNvSpPr>
          <p:nvPr/>
        </p:nvSpPr>
        <p:spPr bwMode="auto">
          <a:xfrm>
            <a:off x="304800" y="3835400"/>
            <a:ext cx="3505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AR" altLang="en-US" sz="2500"/>
              <a:t> IDENTIFY THOSE </a:t>
            </a:r>
            <a:r>
              <a:rPr lang="es-AR" altLang="en-US" sz="2500">
                <a:solidFill>
                  <a:schemeClr val="tx2"/>
                </a:solidFill>
              </a:rPr>
              <a:t>ACTUALLY RESPONSIBLE</a:t>
            </a:r>
          </a:p>
        </p:txBody>
      </p:sp>
      <p:sp>
        <p:nvSpPr>
          <p:cNvPr id="4102" name="Rectangle 23"/>
          <p:cNvSpPr>
            <a:spLocks noChangeArrowheads="1"/>
          </p:cNvSpPr>
          <p:nvPr/>
        </p:nvSpPr>
        <p:spPr bwMode="auto">
          <a:xfrm>
            <a:off x="273050" y="5372100"/>
            <a:ext cx="40068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AR" altLang="en-US" sz="2500"/>
              <a:t> MONITOR &amp; PUSH FOR </a:t>
            </a:r>
            <a:r>
              <a:rPr lang="es-AR" altLang="en-US" sz="2500">
                <a:solidFill>
                  <a:schemeClr val="tx2"/>
                </a:solidFill>
              </a:rPr>
              <a:t>EFFECTIVE MEASURES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235450" y="1192213"/>
          <a:ext cx="4603750" cy="5284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349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rgbClr val="FF0000"/>
                          </a:solidFill>
                        </a:rPr>
                        <a:t>TAX</a:t>
                      </a:r>
                      <a:r>
                        <a:rPr lang="en-US" sz="2500" b="1" baseline="0" dirty="0" smtClean="0">
                          <a:solidFill>
                            <a:srgbClr val="FF0000"/>
                          </a:solidFill>
                        </a:rPr>
                        <a:t> HAVEN LISTS</a:t>
                      </a:r>
                      <a:endParaRPr lang="en-US" sz="25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solidFill>
                            <a:srgbClr val="00B050"/>
                          </a:solidFill>
                        </a:rPr>
                        <a:t>FSI</a:t>
                      </a:r>
                      <a:endParaRPr lang="en-US" sz="25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41" marR="91441"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TAX HAVEN</a:t>
                      </a:r>
                      <a:endParaRPr lang="en-US" sz="1800" dirty="0"/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SECRECY JURISDICTION</a:t>
                      </a:r>
                      <a:endParaRPr lang="en-US" sz="1800" dirty="0"/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9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TAX RATE / (Weak) OECD Standards</a:t>
                      </a:r>
                      <a:endParaRPr lang="en-US" sz="1800" dirty="0"/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SECRECY</a:t>
                      </a:r>
                      <a:endParaRPr lang="en-US" sz="1800" dirty="0"/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INCONSISTENCY &amp; USUAL EXCLUSIONS</a:t>
                      </a:r>
                      <a:endParaRPr lang="en-US" sz="1800" dirty="0"/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dirty="0" smtClean="0"/>
                        <a:t>60-&gt; 73-&gt; 82 -&gt; 102-&gt;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800" dirty="0" smtClean="0"/>
                        <a:t>… ALL JURISDICTIONS</a:t>
                      </a:r>
                      <a:endParaRPr lang="en-US" sz="1800" dirty="0"/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only SMALL PALMED ISLANDS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OECD COUNTRIES TOO!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POLITICAL PRESSURE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OBJECTIVE &amp; VERIFIABLE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BLACKLIST / WHITELIST</a:t>
                      </a:r>
                      <a:endParaRPr lang="en-US" sz="1800" dirty="0"/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SPECTRUM</a:t>
                      </a:r>
                      <a:endParaRPr lang="en-US" sz="1800" dirty="0"/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9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YES/NO</a:t>
                      </a:r>
                      <a:endParaRPr lang="en-US" sz="1800" dirty="0"/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DEGREE</a:t>
                      </a:r>
                      <a:endParaRPr lang="en-US" sz="1800" dirty="0"/>
                    </a:p>
                  </a:txBody>
                  <a:tcPr marL="91441" marR="91441" marT="45723" marB="457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9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9196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500" dirty="0" smtClean="0">
                <a:latin typeface="+mj-lt"/>
                <a:ea typeface="+mj-ea"/>
                <a:cs typeface="+mj-cs"/>
              </a:rPr>
              <a:t>Global </a:t>
            </a:r>
            <a:r>
              <a:rPr lang="es-AR" sz="2500" dirty="0" err="1" smtClean="0">
                <a:latin typeface="+mj-lt"/>
                <a:ea typeface="+mj-ea"/>
                <a:cs typeface="+mj-cs"/>
              </a:rPr>
              <a:t>Transparency</a:t>
            </a:r>
            <a:r>
              <a:rPr lang="es-AR" sz="2500" dirty="0" smtClean="0">
                <a:latin typeface="+mj-lt"/>
                <a:ea typeface="+mj-ea"/>
                <a:cs typeface="+mj-cs"/>
              </a:rPr>
              <a:t> </a:t>
            </a:r>
            <a:r>
              <a:rPr lang="es-AR" sz="2500" dirty="0" smtClean="0"/>
              <a:t>(</a:t>
            </a:r>
            <a:r>
              <a:rPr lang="es-AR" sz="2500" dirty="0"/>
              <a:t>as of Oct 2015</a:t>
            </a:r>
            <a:r>
              <a:rPr lang="es-AR" sz="2500" dirty="0" smtClean="0"/>
              <a:t>) </a:t>
            </a:r>
            <a:r>
              <a:rPr lang="es-AR" sz="2500" dirty="0" err="1" smtClean="0"/>
              <a:t>according</a:t>
            </a:r>
            <a:r>
              <a:rPr lang="es-AR" sz="2500" dirty="0" smtClean="0"/>
              <a:t> to</a:t>
            </a:r>
            <a:endParaRPr lang="en-US" sz="25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AR" sz="2500" dirty="0" err="1" smtClean="0">
                <a:latin typeface="+mj-lt"/>
                <a:ea typeface="+mj-ea"/>
                <a:cs typeface="+mj-cs"/>
              </a:rPr>
              <a:t>OECD’s</a:t>
            </a:r>
            <a:r>
              <a:rPr lang="es-AR" sz="2500" dirty="0" smtClean="0">
                <a:latin typeface="+mj-lt"/>
                <a:ea typeface="+mj-ea"/>
                <a:cs typeface="+mj-cs"/>
              </a:rPr>
              <a:t> Global </a:t>
            </a:r>
            <a:r>
              <a:rPr lang="es-AR" sz="2500" dirty="0" err="1" smtClean="0">
                <a:latin typeface="+mj-lt"/>
                <a:ea typeface="+mj-ea"/>
                <a:cs typeface="+mj-cs"/>
              </a:rPr>
              <a:t>Forum</a:t>
            </a:r>
            <a:r>
              <a:rPr lang="es-AR" sz="2500" dirty="0" smtClean="0">
                <a:latin typeface="+mj-lt"/>
                <a:ea typeface="+mj-ea"/>
                <a:cs typeface="+mj-cs"/>
              </a:rPr>
              <a:t>: </a:t>
            </a:r>
            <a:r>
              <a:rPr lang="es-AR" sz="2500" dirty="0" err="1" smtClean="0">
                <a:latin typeface="+mj-lt"/>
                <a:ea typeface="+mj-ea"/>
                <a:cs typeface="+mj-cs"/>
              </a:rPr>
              <a:t>The</a:t>
            </a:r>
            <a:r>
              <a:rPr lang="es-AR" sz="2500" dirty="0" smtClean="0">
                <a:latin typeface="+mj-lt"/>
                <a:ea typeface="+mj-ea"/>
                <a:cs typeface="+mj-cs"/>
              </a:rPr>
              <a:t> Job </a:t>
            </a:r>
            <a:r>
              <a:rPr lang="es-AR" sz="2500" dirty="0" err="1" smtClean="0">
                <a:latin typeface="+mj-lt"/>
                <a:ea typeface="+mj-ea"/>
                <a:cs typeface="+mj-cs"/>
              </a:rPr>
              <a:t>is</a:t>
            </a:r>
            <a:r>
              <a:rPr lang="es-AR" sz="2500" dirty="0" smtClean="0">
                <a:latin typeface="+mj-lt"/>
                <a:ea typeface="+mj-ea"/>
                <a:cs typeface="+mj-cs"/>
              </a:rPr>
              <a:t> </a:t>
            </a:r>
            <a:r>
              <a:rPr lang="es-AR" sz="2500" dirty="0" err="1" smtClean="0">
                <a:latin typeface="+mj-lt"/>
                <a:ea typeface="+mj-ea"/>
                <a:cs typeface="+mj-cs"/>
              </a:rPr>
              <a:t>practically</a:t>
            </a:r>
            <a:r>
              <a:rPr lang="es-AR" sz="2500" dirty="0" smtClean="0">
                <a:latin typeface="+mj-lt"/>
                <a:ea typeface="+mj-ea"/>
                <a:cs typeface="+mj-cs"/>
              </a:rPr>
              <a:t> done!</a:t>
            </a:r>
            <a:endParaRPr lang="en-US" sz="2500" dirty="0">
              <a:latin typeface="+mj-lt"/>
              <a:ea typeface="+mj-ea"/>
              <a:cs typeface="+mj-cs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214044" y="1082835"/>
            <a:ext cx="2439537" cy="440008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000" u="sng" dirty="0" smtClean="0">
                <a:latin typeface="+mj-lt"/>
                <a:ea typeface="+mj-ea"/>
                <a:cs typeface="+mj-cs"/>
              </a:rPr>
              <a:t>LEGAL FRAMEWORK</a:t>
            </a:r>
            <a:endParaRPr lang="en-US" sz="2000" u="sng" dirty="0">
              <a:latin typeface="+mj-lt"/>
              <a:ea typeface="+mj-ea"/>
              <a:cs typeface="+mj-cs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624961" y="1082835"/>
            <a:ext cx="4528439" cy="44000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sz="2000" u="sng" dirty="0" smtClean="0">
                <a:latin typeface="+mj-lt"/>
                <a:ea typeface="+mj-ea"/>
                <a:cs typeface="+mj-cs"/>
              </a:rPr>
              <a:t>LEGAL FRAMEWORK &amp; IN PRACTICE</a:t>
            </a:r>
            <a:endParaRPr lang="en-US" sz="2000" u="sng" dirty="0">
              <a:latin typeface="+mj-lt"/>
              <a:ea typeface="+mj-ea"/>
              <a:cs typeface="+mj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71800" y="5954764"/>
            <a:ext cx="6256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u="sng" dirty="0" err="1" smtClean="0">
                <a:solidFill>
                  <a:schemeClr val="accent6">
                    <a:lumMod val="50000"/>
                  </a:schemeClr>
                </a:solidFill>
              </a:rPr>
              <a:t>Partially</a:t>
            </a:r>
            <a:r>
              <a:rPr lang="es-AR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AR" u="sng" dirty="0" err="1" smtClean="0">
                <a:solidFill>
                  <a:schemeClr val="accent6">
                    <a:lumMod val="50000"/>
                  </a:schemeClr>
                </a:solidFill>
              </a:rPr>
              <a:t>Compliant</a:t>
            </a:r>
            <a:r>
              <a:rPr lang="es-AR" dirty="0" smtClean="0"/>
              <a:t>: 12 </a:t>
            </a:r>
            <a:r>
              <a:rPr lang="es-AR" dirty="0" err="1" smtClean="0"/>
              <a:t>out</a:t>
            </a:r>
            <a:r>
              <a:rPr lang="es-AR" dirty="0" smtClean="0"/>
              <a:t> of 86 </a:t>
            </a:r>
            <a:r>
              <a:rPr lang="es-AR" dirty="0" err="1" smtClean="0"/>
              <a:t>jurisdictions</a:t>
            </a:r>
            <a:endParaRPr lang="es-AR" dirty="0" smtClean="0"/>
          </a:p>
          <a:p>
            <a:r>
              <a:rPr lang="es-AR" dirty="0" smtClean="0"/>
              <a:t>(Andorra, Anguilla, Antigua &amp; Barbuda, Barbados, Costa Rica, </a:t>
            </a:r>
            <a:r>
              <a:rPr lang="es-AR" dirty="0" err="1" smtClean="0"/>
              <a:t>Curacao</a:t>
            </a:r>
            <a:r>
              <a:rPr lang="es-AR" dirty="0" smtClean="0"/>
              <a:t>, Indonesia, Israel, St. Lucia, Samoa, </a:t>
            </a:r>
            <a:r>
              <a:rPr lang="es-AR" dirty="0" err="1" smtClean="0"/>
              <a:t>St</a:t>
            </a:r>
            <a:r>
              <a:rPr lang="es-AR" dirty="0" smtClean="0"/>
              <a:t> . Maarten, </a:t>
            </a:r>
            <a:r>
              <a:rPr lang="es-AR" dirty="0" err="1" smtClean="0"/>
              <a:t>Turkey</a:t>
            </a:r>
            <a:r>
              <a:rPr lang="es-AR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5498" y="4363609"/>
            <a:ext cx="2898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u="sng" dirty="0" smtClean="0">
                <a:solidFill>
                  <a:srgbClr val="FF0000"/>
                </a:solidFill>
              </a:rPr>
              <a:t>No</a:t>
            </a:r>
            <a:r>
              <a:rPr lang="es-AR" dirty="0" smtClean="0"/>
              <a:t>: 8 </a:t>
            </a:r>
            <a:r>
              <a:rPr lang="es-AR" dirty="0" err="1" smtClean="0"/>
              <a:t>out</a:t>
            </a:r>
            <a:r>
              <a:rPr lang="es-AR" dirty="0" smtClean="0"/>
              <a:t> of 34 </a:t>
            </a:r>
            <a:r>
              <a:rPr lang="es-AR" dirty="0" err="1" smtClean="0"/>
              <a:t>jurisdictions</a:t>
            </a:r>
            <a:endParaRPr lang="es-AR" dirty="0" smtClean="0"/>
          </a:p>
          <a:p>
            <a:r>
              <a:rPr lang="es-AR" dirty="0" smtClean="0"/>
              <a:t>(Micronesia, Guatemala, </a:t>
            </a:r>
            <a:r>
              <a:rPr lang="es-AR" dirty="0" err="1" smtClean="0"/>
              <a:t>Kazakhstan</a:t>
            </a:r>
            <a:r>
              <a:rPr lang="es-AR" dirty="0" smtClean="0"/>
              <a:t>, Lebanon, Liberia, Nauru, Trinidad &amp; Tobago, Vanuatu)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31" y="1585795"/>
            <a:ext cx="1584960" cy="257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165" y="1572406"/>
            <a:ext cx="5433060" cy="44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381000" y="3635375"/>
            <a:ext cx="2808288" cy="3070225"/>
            <a:chOff x="267" y="392"/>
            <a:chExt cx="23907" cy="32754"/>
          </a:xfrm>
        </p:grpSpPr>
        <p:grpSp>
          <p:nvGrpSpPr>
            <p:cNvPr id="5149" name="Group 4"/>
            <p:cNvGrpSpPr>
              <a:grpSpLocks/>
            </p:cNvGrpSpPr>
            <p:nvPr/>
          </p:nvGrpSpPr>
          <p:grpSpPr bwMode="auto">
            <a:xfrm>
              <a:off x="267" y="5059"/>
              <a:ext cx="23907" cy="28087"/>
              <a:chOff x="300" y="-97"/>
              <a:chExt cx="26955" cy="32672"/>
            </a:xfrm>
          </p:grpSpPr>
          <p:grpSp>
            <p:nvGrpSpPr>
              <p:cNvPr id="5151" name="Group 6"/>
              <p:cNvGrpSpPr>
                <a:grpSpLocks/>
              </p:cNvGrpSpPr>
              <p:nvPr/>
            </p:nvGrpSpPr>
            <p:grpSpPr bwMode="auto">
              <a:xfrm>
                <a:off x="761" y="593"/>
                <a:ext cx="25539" cy="30340"/>
                <a:chOff x="0" y="-1102"/>
                <a:chExt cx="62034" cy="73692"/>
              </a:xfrm>
            </p:grpSpPr>
            <p:sp>
              <p:nvSpPr>
                <p:cNvPr id="5153" name="Pentagon 1"/>
                <p:cNvSpPr>
                  <a:spLocks/>
                </p:cNvSpPr>
                <p:nvPr/>
              </p:nvSpPr>
              <p:spPr bwMode="auto">
                <a:xfrm>
                  <a:off x="0" y="-164"/>
                  <a:ext cx="23830" cy="9713"/>
                </a:xfrm>
                <a:custGeom>
                  <a:avLst/>
                  <a:gdLst>
                    <a:gd name="T0" fmla="*/ 119 w 2383003"/>
                    <a:gd name="T1" fmla="*/ 0 h 971419"/>
                    <a:gd name="T2" fmla="*/ 238 w 2383003"/>
                    <a:gd name="T3" fmla="*/ 49 h 971419"/>
                    <a:gd name="T4" fmla="*/ 119 w 2383003"/>
                    <a:gd name="T5" fmla="*/ 97 h 971419"/>
                    <a:gd name="T6" fmla="*/ 0 w 2383003"/>
                    <a:gd name="T7" fmla="*/ 49 h 971419"/>
                    <a:gd name="T8" fmla="*/ 95 w 2383003"/>
                    <a:gd name="T9" fmla="*/ 0 h 971419"/>
                    <a:gd name="T10" fmla="*/ 95 w 2383003"/>
                    <a:gd name="T11" fmla="*/ 97 h 971419"/>
                    <a:gd name="T12" fmla="*/ 17694720 60000 65536"/>
                    <a:gd name="T13" fmla="*/ 0 60000 65536"/>
                    <a:gd name="T14" fmla="*/ 5898240 60000 65536"/>
                    <a:gd name="T15" fmla="*/ 11796480 60000 65536"/>
                    <a:gd name="T16" fmla="*/ 17694720 60000 65536"/>
                    <a:gd name="T17" fmla="*/ 5898240 60000 65536"/>
                    <a:gd name="T18" fmla="*/ 0 w 2383003"/>
                    <a:gd name="T19" fmla="*/ 0 h 971419"/>
                    <a:gd name="T20" fmla="*/ 2140103 w 2383003"/>
                    <a:gd name="T21" fmla="*/ 971419 h 9714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83003" h="971419">
                      <a:moveTo>
                        <a:pt x="0" y="0"/>
                      </a:moveTo>
                      <a:lnTo>
                        <a:pt x="1897293" y="0"/>
                      </a:lnTo>
                      <a:lnTo>
                        <a:pt x="2383003" y="485710"/>
                      </a:lnTo>
                      <a:lnTo>
                        <a:pt x="1897293" y="971419"/>
                      </a:lnTo>
                      <a:lnTo>
                        <a:pt x="0" y="9714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</a:pPr>
                  <a:r>
                    <a:rPr lang="en-US" altLang="en-US" sz="800" b="1">
                      <a:solidFill>
                        <a:srgbClr val="FFFFFF"/>
                      </a:solidFill>
                      <a:ea typeface="Adobe Fan Heiti Std B"/>
                      <a:cs typeface="Calibri" panose="020F0502020204030204" pitchFamily="34" charset="0"/>
                    </a:rPr>
                    <a:t>Moderately secretive </a:t>
                  </a:r>
                  <a:endParaRPr lang="en-GB" altLang="en-US" sz="1100">
                    <a:ea typeface="Adobe Fan Heiti Std B"/>
                    <a:cs typeface="Times New Roman" panose="02020603050405020304" pitchFamily="18" charset="0"/>
                  </a:endParaRPr>
                </a:p>
                <a:p>
                  <a:pPr algn="r" eaLnBrk="1" hangingPunct="1">
                    <a:lnSpc>
                      <a:spcPct val="115000"/>
                    </a:lnSpc>
                  </a:pPr>
                  <a:r>
                    <a:rPr lang="en-US" altLang="en-US" sz="700" b="1">
                      <a:solidFill>
                        <a:srgbClr val="000000"/>
                      </a:solidFill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 </a:t>
                  </a:r>
                  <a:endParaRPr lang="en-GB" altLang="en-US" sz="110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54" name="Pentagon 7"/>
                <p:cNvSpPr>
                  <a:spLocks/>
                </p:cNvSpPr>
                <p:nvPr/>
              </p:nvSpPr>
              <p:spPr bwMode="auto">
                <a:xfrm>
                  <a:off x="0" y="11191"/>
                  <a:ext cx="27527" cy="8953"/>
                </a:xfrm>
                <a:custGeom>
                  <a:avLst/>
                  <a:gdLst>
                    <a:gd name="T0" fmla="*/ 138 w 2752724"/>
                    <a:gd name="T1" fmla="*/ 0 h 895349"/>
                    <a:gd name="T2" fmla="*/ 275 w 2752724"/>
                    <a:gd name="T3" fmla="*/ 45 h 895349"/>
                    <a:gd name="T4" fmla="*/ 138 w 2752724"/>
                    <a:gd name="T5" fmla="*/ 90 h 895349"/>
                    <a:gd name="T6" fmla="*/ 0 w 2752724"/>
                    <a:gd name="T7" fmla="*/ 45 h 895349"/>
                    <a:gd name="T8" fmla="*/ 115 w 2752724"/>
                    <a:gd name="T9" fmla="*/ 0 h 895349"/>
                    <a:gd name="T10" fmla="*/ 115 w 2752724"/>
                    <a:gd name="T11" fmla="*/ 90 h 895349"/>
                    <a:gd name="T12" fmla="*/ 17694720 60000 65536"/>
                    <a:gd name="T13" fmla="*/ 0 60000 65536"/>
                    <a:gd name="T14" fmla="*/ 5898240 60000 65536"/>
                    <a:gd name="T15" fmla="*/ 11796480 60000 65536"/>
                    <a:gd name="T16" fmla="*/ 17694720 60000 65536"/>
                    <a:gd name="T17" fmla="*/ 5898240 60000 65536"/>
                    <a:gd name="T18" fmla="*/ 0 w 2752724"/>
                    <a:gd name="T19" fmla="*/ 0 h 895349"/>
                    <a:gd name="T20" fmla="*/ 2528922 w 2752724"/>
                    <a:gd name="T21" fmla="*/ 895349 h 8953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52724" h="895349">
                      <a:moveTo>
                        <a:pt x="0" y="0"/>
                      </a:moveTo>
                      <a:lnTo>
                        <a:pt x="2305050" y="0"/>
                      </a:lnTo>
                      <a:lnTo>
                        <a:pt x="2752724" y="447675"/>
                      </a:lnTo>
                      <a:lnTo>
                        <a:pt x="2305050" y="895349"/>
                      </a:lnTo>
                      <a:lnTo>
                        <a:pt x="0" y="8953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r" eaLnBrk="1" hangingPunct="1">
                    <a:lnSpc>
                      <a:spcPct val="115000"/>
                    </a:lnSpc>
                  </a:pPr>
                  <a:r>
                    <a:rPr lang="en-US" altLang="en-US" sz="2200" b="1">
                      <a:ea typeface="Adobe Fan Heiti Std B"/>
                      <a:cs typeface="Calibri" panose="020F0502020204030204" pitchFamily="34" charset="0"/>
                    </a:rPr>
                    <a:t> </a:t>
                  </a:r>
                  <a:endParaRPr lang="en-GB" altLang="en-US" sz="1100">
                    <a:ea typeface="Adobe Fan Heiti Std B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55" name="Pentagon 8"/>
                <p:cNvSpPr>
                  <a:spLocks/>
                </p:cNvSpPr>
                <p:nvPr/>
              </p:nvSpPr>
              <p:spPr bwMode="auto">
                <a:xfrm>
                  <a:off x="0" y="21154"/>
                  <a:ext cx="30411" cy="8858"/>
                </a:xfrm>
                <a:custGeom>
                  <a:avLst/>
                  <a:gdLst>
                    <a:gd name="T0" fmla="*/ 160 w 2891994"/>
                    <a:gd name="T1" fmla="*/ 0 h 885824"/>
                    <a:gd name="T2" fmla="*/ 320 w 2891994"/>
                    <a:gd name="T3" fmla="*/ 44 h 885824"/>
                    <a:gd name="T4" fmla="*/ 160 w 2891994"/>
                    <a:gd name="T5" fmla="*/ 89 h 885824"/>
                    <a:gd name="T6" fmla="*/ 0 w 2891994"/>
                    <a:gd name="T7" fmla="*/ 44 h 885824"/>
                    <a:gd name="T8" fmla="*/ 135 w 2891994"/>
                    <a:gd name="T9" fmla="*/ 0 h 885824"/>
                    <a:gd name="T10" fmla="*/ 135 w 2891994"/>
                    <a:gd name="T11" fmla="*/ 89 h 885824"/>
                    <a:gd name="T12" fmla="*/ 17694720 60000 65536"/>
                    <a:gd name="T13" fmla="*/ 0 60000 65536"/>
                    <a:gd name="T14" fmla="*/ 5898240 60000 65536"/>
                    <a:gd name="T15" fmla="*/ 11796480 60000 65536"/>
                    <a:gd name="T16" fmla="*/ 17694720 60000 65536"/>
                    <a:gd name="T17" fmla="*/ 5898240 60000 65536"/>
                    <a:gd name="T18" fmla="*/ 0 w 2891994"/>
                    <a:gd name="T19" fmla="*/ 0 h 885824"/>
                    <a:gd name="T20" fmla="*/ 2670513 w 2891994"/>
                    <a:gd name="T21" fmla="*/ 885824 h 8858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91994" h="885824">
                      <a:moveTo>
                        <a:pt x="0" y="0"/>
                      </a:moveTo>
                      <a:lnTo>
                        <a:pt x="2449082" y="0"/>
                      </a:lnTo>
                      <a:lnTo>
                        <a:pt x="2891994" y="442912"/>
                      </a:lnTo>
                      <a:lnTo>
                        <a:pt x="2449082" y="885824"/>
                      </a:lnTo>
                      <a:lnTo>
                        <a:pt x="0" y="8858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r" eaLnBrk="1" hangingPunct="1">
                    <a:lnSpc>
                      <a:spcPct val="115000"/>
                    </a:lnSpc>
                  </a:pPr>
                  <a:r>
                    <a:rPr lang="en-US" altLang="en-US" sz="2200" b="1"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 </a:t>
                  </a:r>
                  <a:endParaRPr lang="en-GB" altLang="en-US" sz="1100">
                    <a:ea typeface="Times New Roman" panose="02020603050405020304" pitchFamily="18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56" name="Pentagon 9"/>
                <p:cNvSpPr>
                  <a:spLocks/>
                </p:cNvSpPr>
                <p:nvPr/>
              </p:nvSpPr>
              <p:spPr bwMode="auto">
                <a:xfrm>
                  <a:off x="0" y="32072"/>
                  <a:ext cx="32158" cy="8858"/>
                </a:xfrm>
                <a:custGeom>
                  <a:avLst/>
                  <a:gdLst>
                    <a:gd name="T0" fmla="*/ 161 w 3215898"/>
                    <a:gd name="T1" fmla="*/ 0 h 885824"/>
                    <a:gd name="T2" fmla="*/ 322 w 3215898"/>
                    <a:gd name="T3" fmla="*/ 44 h 885824"/>
                    <a:gd name="T4" fmla="*/ 161 w 3215898"/>
                    <a:gd name="T5" fmla="*/ 89 h 885824"/>
                    <a:gd name="T6" fmla="*/ 0 w 3215898"/>
                    <a:gd name="T7" fmla="*/ 44 h 885824"/>
                    <a:gd name="T8" fmla="*/ 139 w 3215898"/>
                    <a:gd name="T9" fmla="*/ 0 h 885824"/>
                    <a:gd name="T10" fmla="*/ 139 w 3215898"/>
                    <a:gd name="T11" fmla="*/ 89 h 885824"/>
                    <a:gd name="T12" fmla="*/ 17694720 60000 65536"/>
                    <a:gd name="T13" fmla="*/ 0 60000 65536"/>
                    <a:gd name="T14" fmla="*/ 5898240 60000 65536"/>
                    <a:gd name="T15" fmla="*/ 11796480 60000 65536"/>
                    <a:gd name="T16" fmla="*/ 17694720 60000 65536"/>
                    <a:gd name="T17" fmla="*/ 5898240 60000 65536"/>
                    <a:gd name="T18" fmla="*/ 0 w 3215898"/>
                    <a:gd name="T19" fmla="*/ 0 h 885824"/>
                    <a:gd name="T20" fmla="*/ 2994491 w 3215898"/>
                    <a:gd name="T21" fmla="*/ 885824 h 8858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15898" h="885824">
                      <a:moveTo>
                        <a:pt x="0" y="0"/>
                      </a:moveTo>
                      <a:lnTo>
                        <a:pt x="2772986" y="0"/>
                      </a:lnTo>
                      <a:lnTo>
                        <a:pt x="3215898" y="442912"/>
                      </a:lnTo>
                      <a:lnTo>
                        <a:pt x="2772986" y="885824"/>
                      </a:lnTo>
                      <a:lnTo>
                        <a:pt x="0" y="8858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r" eaLnBrk="1" hangingPunct="1">
                    <a:lnSpc>
                      <a:spcPct val="115000"/>
                    </a:lnSpc>
                  </a:pPr>
                  <a:r>
                    <a:rPr lang="en-US" altLang="en-US" sz="2200" b="1"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 </a:t>
                  </a:r>
                  <a:endParaRPr lang="en-GB" altLang="en-US" sz="1100">
                    <a:ea typeface="Times New Roman" panose="02020603050405020304" pitchFamily="18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57" name="Pentagon 10"/>
                <p:cNvSpPr>
                  <a:spLocks/>
                </p:cNvSpPr>
                <p:nvPr/>
              </p:nvSpPr>
              <p:spPr bwMode="auto">
                <a:xfrm>
                  <a:off x="0" y="42717"/>
                  <a:ext cx="34385" cy="8871"/>
                </a:xfrm>
                <a:custGeom>
                  <a:avLst/>
                  <a:gdLst>
                    <a:gd name="T0" fmla="*/ 172 w 3438525"/>
                    <a:gd name="T1" fmla="*/ 0 h 887095"/>
                    <a:gd name="T2" fmla="*/ 344 w 3438525"/>
                    <a:gd name="T3" fmla="*/ 44 h 887095"/>
                    <a:gd name="T4" fmla="*/ 172 w 3438525"/>
                    <a:gd name="T5" fmla="*/ 89 h 887095"/>
                    <a:gd name="T6" fmla="*/ 0 w 3438525"/>
                    <a:gd name="T7" fmla="*/ 44 h 887095"/>
                    <a:gd name="T8" fmla="*/ 150 w 3438525"/>
                    <a:gd name="T9" fmla="*/ 0 h 887095"/>
                    <a:gd name="T10" fmla="*/ 150 w 3438525"/>
                    <a:gd name="T11" fmla="*/ 89 h 887095"/>
                    <a:gd name="T12" fmla="*/ 17694720 60000 65536"/>
                    <a:gd name="T13" fmla="*/ 0 60000 65536"/>
                    <a:gd name="T14" fmla="*/ 5898240 60000 65536"/>
                    <a:gd name="T15" fmla="*/ 11796480 60000 65536"/>
                    <a:gd name="T16" fmla="*/ 17694720 60000 65536"/>
                    <a:gd name="T17" fmla="*/ 5898240 60000 65536"/>
                    <a:gd name="T18" fmla="*/ 0 w 3438525"/>
                    <a:gd name="T19" fmla="*/ 0 h 887095"/>
                    <a:gd name="T20" fmla="*/ 3216723 w 3438525"/>
                    <a:gd name="T21" fmla="*/ 887095 h 88709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38525" h="887095">
                      <a:moveTo>
                        <a:pt x="0" y="0"/>
                      </a:moveTo>
                      <a:lnTo>
                        <a:pt x="2994978" y="0"/>
                      </a:lnTo>
                      <a:lnTo>
                        <a:pt x="3438525" y="443548"/>
                      </a:lnTo>
                      <a:lnTo>
                        <a:pt x="2994978" y="887095"/>
                      </a:lnTo>
                      <a:lnTo>
                        <a:pt x="0" y="887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r" eaLnBrk="1" hangingPunct="1">
                    <a:lnSpc>
                      <a:spcPct val="115000"/>
                    </a:lnSpc>
                  </a:pPr>
                  <a:r>
                    <a:rPr lang="en-US" altLang="en-US" sz="2200">
                      <a:cs typeface="Times New Roman" panose="02020603050405020304" pitchFamily="18" charset="0"/>
                    </a:rPr>
                    <a:t> </a:t>
                  </a:r>
                  <a:endParaRPr lang="en-GB" altLang="en-US" sz="110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58" name="Pentagon 11"/>
                <p:cNvSpPr>
                  <a:spLocks/>
                </p:cNvSpPr>
                <p:nvPr/>
              </p:nvSpPr>
              <p:spPr bwMode="auto">
                <a:xfrm>
                  <a:off x="0" y="52953"/>
                  <a:ext cx="38188" cy="8994"/>
                </a:xfrm>
                <a:custGeom>
                  <a:avLst/>
                  <a:gdLst>
                    <a:gd name="T0" fmla="*/ 191 w 3818890"/>
                    <a:gd name="T1" fmla="*/ 0 h 899416"/>
                    <a:gd name="T2" fmla="*/ 382 w 3818890"/>
                    <a:gd name="T3" fmla="*/ 45 h 899416"/>
                    <a:gd name="T4" fmla="*/ 191 w 3818890"/>
                    <a:gd name="T5" fmla="*/ 90 h 899416"/>
                    <a:gd name="T6" fmla="*/ 0 w 3818890"/>
                    <a:gd name="T7" fmla="*/ 45 h 899416"/>
                    <a:gd name="T8" fmla="*/ 168 w 3818890"/>
                    <a:gd name="T9" fmla="*/ 0 h 899416"/>
                    <a:gd name="T10" fmla="*/ 168 w 3818890"/>
                    <a:gd name="T11" fmla="*/ 90 h 899416"/>
                    <a:gd name="T12" fmla="*/ 17694720 60000 65536"/>
                    <a:gd name="T13" fmla="*/ 0 60000 65536"/>
                    <a:gd name="T14" fmla="*/ 5898240 60000 65536"/>
                    <a:gd name="T15" fmla="*/ 11796480 60000 65536"/>
                    <a:gd name="T16" fmla="*/ 17694720 60000 65536"/>
                    <a:gd name="T17" fmla="*/ 5898240 60000 65536"/>
                    <a:gd name="T18" fmla="*/ 0 w 3818890"/>
                    <a:gd name="T19" fmla="*/ 0 h 899416"/>
                    <a:gd name="T20" fmla="*/ 3594085 w 3818890"/>
                    <a:gd name="T21" fmla="*/ 899416 h 8994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18890" h="899416">
                      <a:moveTo>
                        <a:pt x="0" y="0"/>
                      </a:moveTo>
                      <a:lnTo>
                        <a:pt x="3369182" y="0"/>
                      </a:lnTo>
                      <a:lnTo>
                        <a:pt x="3818890" y="449708"/>
                      </a:lnTo>
                      <a:lnTo>
                        <a:pt x="3369182" y="899416"/>
                      </a:lnTo>
                      <a:lnTo>
                        <a:pt x="0" y="8994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6C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altLang="en-US" sz="2200" b="1"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 </a:t>
                  </a:r>
                  <a:endParaRPr lang="en-GB" altLang="en-US" sz="1100">
                    <a:ea typeface="Times New Roman" panose="02020603050405020304" pitchFamily="18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59" name="Pentagon 11"/>
                <p:cNvSpPr>
                  <a:spLocks/>
                </p:cNvSpPr>
                <p:nvPr/>
              </p:nvSpPr>
              <p:spPr bwMode="auto">
                <a:xfrm>
                  <a:off x="0" y="63598"/>
                  <a:ext cx="42475" cy="8992"/>
                </a:xfrm>
                <a:custGeom>
                  <a:avLst/>
                  <a:gdLst>
                    <a:gd name="T0" fmla="*/ 212 w 4247516"/>
                    <a:gd name="T1" fmla="*/ 0 h 899160"/>
                    <a:gd name="T2" fmla="*/ 425 w 4247516"/>
                    <a:gd name="T3" fmla="*/ 45 h 899160"/>
                    <a:gd name="T4" fmla="*/ 212 w 4247516"/>
                    <a:gd name="T5" fmla="*/ 90 h 899160"/>
                    <a:gd name="T6" fmla="*/ 0 w 4247516"/>
                    <a:gd name="T7" fmla="*/ 45 h 899160"/>
                    <a:gd name="T8" fmla="*/ 190 w 4247516"/>
                    <a:gd name="T9" fmla="*/ 0 h 899160"/>
                    <a:gd name="T10" fmla="*/ 190 w 4247516"/>
                    <a:gd name="T11" fmla="*/ 90 h 899160"/>
                    <a:gd name="T12" fmla="*/ 17694720 60000 65536"/>
                    <a:gd name="T13" fmla="*/ 0 60000 65536"/>
                    <a:gd name="T14" fmla="*/ 5898240 60000 65536"/>
                    <a:gd name="T15" fmla="*/ 11796480 60000 65536"/>
                    <a:gd name="T16" fmla="*/ 17694720 60000 65536"/>
                    <a:gd name="T17" fmla="*/ 5898240 60000 65536"/>
                    <a:gd name="T18" fmla="*/ 0 w 4247516"/>
                    <a:gd name="T19" fmla="*/ 0 h 899160"/>
                    <a:gd name="T20" fmla="*/ 4022715 w 4247516"/>
                    <a:gd name="T21" fmla="*/ 899160 h 8991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247516" h="899160">
                      <a:moveTo>
                        <a:pt x="0" y="0"/>
                      </a:moveTo>
                      <a:lnTo>
                        <a:pt x="3797936" y="0"/>
                      </a:lnTo>
                      <a:lnTo>
                        <a:pt x="4247516" y="449580"/>
                      </a:lnTo>
                      <a:lnTo>
                        <a:pt x="3797936" y="899160"/>
                      </a:lnTo>
                      <a:lnTo>
                        <a:pt x="0" y="8991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</a:pPr>
                  <a:r>
                    <a:rPr lang="en-US" altLang="en-US" sz="800" b="1"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Exceptionally secretive </a:t>
                  </a:r>
                  <a:endParaRPr lang="en-GB" altLang="en-US" sz="1100">
                    <a:ea typeface="Times New Roman" panose="02020603050405020304" pitchFamily="18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160" name="Group 15"/>
                <p:cNvGrpSpPr>
                  <a:grpSpLocks/>
                </p:cNvGrpSpPr>
                <p:nvPr/>
              </p:nvGrpSpPr>
              <p:grpSpPr bwMode="auto">
                <a:xfrm>
                  <a:off x="44082" y="-1102"/>
                  <a:ext cx="17952" cy="10927"/>
                  <a:chOff x="-136" y="-1102"/>
                  <a:chExt cx="17951" cy="10933"/>
                </a:xfrm>
              </p:grpSpPr>
              <p:sp>
                <p:nvSpPr>
                  <p:cNvPr id="5179" name="Pentagon 3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-136" y="475"/>
                    <a:ext cx="16519" cy="8782"/>
                  </a:xfrm>
                  <a:prstGeom prst="homePlate">
                    <a:avLst>
                      <a:gd name="adj" fmla="val 49995"/>
                    </a:avLst>
                  </a:prstGeom>
                  <a:noFill/>
                  <a:ln w="25400">
                    <a:solidFill>
                      <a:srgbClr val="BFBFB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180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3" y="-1102"/>
                    <a:ext cx="16262" cy="109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15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FontTx/>
                      <a:buNone/>
                    </a:pPr>
                    <a:r>
                      <a:rPr lang="en-US" altLang="en-US" sz="400">
                        <a:cs typeface="Times New Roman" panose="02020603050405020304" pitchFamily="18" charset="0"/>
                      </a:rPr>
                      <a:t/>
                    </a:r>
                    <a:br>
                      <a:rPr lang="en-US" altLang="en-US" sz="400">
                        <a:cs typeface="Times New Roman" panose="02020603050405020304" pitchFamily="18" charset="0"/>
                      </a:rPr>
                    </a:br>
                    <a:r>
                      <a:rPr lang="en-US" altLang="en-US" sz="1100" b="1">
                        <a:cs typeface="Times New Roman" panose="02020603050405020304" pitchFamily="18" charset="0"/>
                      </a:rPr>
                      <a:t>31-40</a:t>
                    </a:r>
                    <a:endParaRPr lang="en-GB" altLang="en-US" sz="1100"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161" name="Group 16"/>
                <p:cNvGrpSpPr>
                  <a:grpSpLocks/>
                </p:cNvGrpSpPr>
                <p:nvPr/>
              </p:nvGrpSpPr>
              <p:grpSpPr bwMode="auto">
                <a:xfrm>
                  <a:off x="44082" y="11256"/>
                  <a:ext cx="16417" cy="8793"/>
                  <a:chOff x="0" y="475"/>
                  <a:chExt cx="16417" cy="8797"/>
                </a:xfrm>
              </p:grpSpPr>
              <p:sp>
                <p:nvSpPr>
                  <p:cNvPr id="5177" name="Pentagon 3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0" y="475"/>
                    <a:ext cx="16383" cy="8782"/>
                  </a:xfrm>
                  <a:prstGeom prst="homePlate">
                    <a:avLst>
                      <a:gd name="adj" fmla="val 49998"/>
                    </a:avLst>
                  </a:prstGeom>
                  <a:noFill/>
                  <a:ln w="25400">
                    <a:solidFill>
                      <a:srgbClr val="BFBFB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178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9" y="490"/>
                    <a:ext cx="14728" cy="87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15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FontTx/>
                      <a:buNone/>
                    </a:pPr>
                    <a:r>
                      <a:rPr lang="en-US" altLang="en-US" sz="1100" b="1">
                        <a:cs typeface="Times New Roman" panose="02020603050405020304" pitchFamily="18" charset="0"/>
                      </a:rPr>
                      <a:t>41-50</a:t>
                    </a:r>
                    <a:endParaRPr lang="en-GB" altLang="en-US" sz="1100"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162" name="Group 17"/>
                <p:cNvGrpSpPr>
                  <a:grpSpLocks/>
                </p:cNvGrpSpPr>
                <p:nvPr/>
              </p:nvGrpSpPr>
              <p:grpSpPr bwMode="auto">
                <a:xfrm>
                  <a:off x="44218" y="21355"/>
                  <a:ext cx="17654" cy="8969"/>
                  <a:chOff x="0" y="475"/>
                  <a:chExt cx="17653" cy="8973"/>
                </a:xfrm>
              </p:grpSpPr>
              <p:sp>
                <p:nvSpPr>
                  <p:cNvPr id="5175" name="Pentagon 3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0" y="475"/>
                    <a:ext cx="16383" cy="8782"/>
                  </a:xfrm>
                  <a:prstGeom prst="homePlate">
                    <a:avLst>
                      <a:gd name="adj" fmla="val 49998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BFBFBF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176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91" y="666"/>
                    <a:ext cx="16262" cy="87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15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FontTx/>
                      <a:buNone/>
                    </a:pPr>
                    <a:r>
                      <a:rPr lang="en-US" altLang="en-US" sz="1100" b="1">
                        <a:cs typeface="Times New Roman" panose="02020603050405020304" pitchFamily="18" charset="0"/>
                      </a:rPr>
                      <a:t>51-60</a:t>
                    </a:r>
                    <a:endParaRPr lang="en-GB" altLang="en-US" sz="1100"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163" name="Group 18"/>
                <p:cNvGrpSpPr>
                  <a:grpSpLocks/>
                </p:cNvGrpSpPr>
                <p:nvPr/>
              </p:nvGrpSpPr>
              <p:grpSpPr bwMode="auto">
                <a:xfrm>
                  <a:off x="44218" y="32137"/>
                  <a:ext cx="17601" cy="12081"/>
                  <a:chOff x="0" y="475"/>
                  <a:chExt cx="17600" cy="12087"/>
                </a:xfrm>
              </p:grpSpPr>
              <p:sp>
                <p:nvSpPr>
                  <p:cNvPr id="5173" name="Pentagon 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0" y="475"/>
                    <a:ext cx="16383" cy="8782"/>
                  </a:xfrm>
                  <a:prstGeom prst="homePlate">
                    <a:avLst>
                      <a:gd name="adj" fmla="val 49998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BFBFBF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174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7" y="575"/>
                    <a:ext cx="16383" cy="119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BFBFB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15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FontTx/>
                      <a:buNone/>
                    </a:pPr>
                    <a:r>
                      <a:rPr lang="en-US" altLang="en-US" sz="1100" b="1">
                        <a:cs typeface="Times New Roman" panose="02020603050405020304" pitchFamily="18" charset="0"/>
                      </a:rPr>
                      <a:t>61-70</a:t>
                    </a:r>
                    <a:endParaRPr lang="en-GB" altLang="en-US" sz="1100"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164" name="Group 19"/>
                <p:cNvGrpSpPr>
                  <a:grpSpLocks/>
                </p:cNvGrpSpPr>
                <p:nvPr/>
              </p:nvGrpSpPr>
              <p:grpSpPr bwMode="auto">
                <a:xfrm>
                  <a:off x="44082" y="42765"/>
                  <a:ext cx="16748" cy="8796"/>
                  <a:chOff x="0" y="458"/>
                  <a:chExt cx="16748" cy="8799"/>
                </a:xfrm>
              </p:grpSpPr>
              <p:sp>
                <p:nvSpPr>
                  <p:cNvPr id="5171" name="Pentagon 2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0" y="475"/>
                    <a:ext cx="16383" cy="8782"/>
                  </a:xfrm>
                  <a:prstGeom prst="homePlate">
                    <a:avLst>
                      <a:gd name="adj" fmla="val 49998"/>
                    </a:avLst>
                  </a:pr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172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9" y="458"/>
                    <a:ext cx="14909" cy="87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15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FontTx/>
                      <a:buNone/>
                    </a:pPr>
                    <a:r>
                      <a:rPr lang="en-US" altLang="en-US" sz="1100" b="1">
                        <a:cs typeface="Times New Roman" panose="02020603050405020304" pitchFamily="18" charset="0"/>
                      </a:rPr>
                      <a:t>71-80</a:t>
                    </a:r>
                    <a:endParaRPr lang="en-GB" altLang="en-US" sz="1100"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165" name="Group 20"/>
                <p:cNvGrpSpPr>
                  <a:grpSpLocks/>
                </p:cNvGrpSpPr>
                <p:nvPr/>
              </p:nvGrpSpPr>
              <p:grpSpPr bwMode="auto">
                <a:xfrm>
                  <a:off x="44218" y="53155"/>
                  <a:ext cx="16383" cy="8827"/>
                  <a:chOff x="0" y="475"/>
                  <a:chExt cx="16383" cy="8832"/>
                </a:xfrm>
              </p:grpSpPr>
              <p:sp>
                <p:nvSpPr>
                  <p:cNvPr id="5169" name="Pentagon 2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0" y="475"/>
                    <a:ext cx="16383" cy="8782"/>
                  </a:xfrm>
                  <a:prstGeom prst="homePlate">
                    <a:avLst>
                      <a:gd name="adj" fmla="val 49998"/>
                    </a:avLst>
                  </a:prstGeom>
                  <a:noFill/>
                  <a:ln w="25400">
                    <a:solidFill>
                      <a:srgbClr val="BFBFB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170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7" y="525"/>
                    <a:ext cx="15045" cy="87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15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FontTx/>
                      <a:buNone/>
                    </a:pPr>
                    <a:r>
                      <a:rPr lang="en-US" altLang="en-US" sz="1100" b="1">
                        <a:cs typeface="Times New Roman" panose="02020603050405020304" pitchFamily="18" charset="0"/>
                      </a:rPr>
                      <a:t>81-90</a:t>
                    </a:r>
                    <a:endParaRPr lang="en-GB" altLang="en-US" sz="1100"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166" name="Group 21"/>
                <p:cNvGrpSpPr>
                  <a:grpSpLocks/>
                </p:cNvGrpSpPr>
                <p:nvPr/>
              </p:nvGrpSpPr>
              <p:grpSpPr bwMode="auto">
                <a:xfrm>
                  <a:off x="44082" y="63800"/>
                  <a:ext cx="16519" cy="8777"/>
                  <a:chOff x="-136" y="475"/>
                  <a:chExt cx="16519" cy="8782"/>
                </a:xfrm>
              </p:grpSpPr>
              <p:sp>
                <p:nvSpPr>
                  <p:cNvPr id="5167" name="Pentagon 2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0" y="475"/>
                    <a:ext cx="16383" cy="8782"/>
                  </a:xfrm>
                  <a:prstGeom prst="homePlate">
                    <a:avLst>
                      <a:gd name="adj" fmla="val 49998"/>
                    </a:avLst>
                  </a:prstGeom>
                  <a:noFill/>
                  <a:ln w="25400">
                    <a:solidFill>
                      <a:srgbClr val="BFBFB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168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36" y="704"/>
                    <a:ext cx="16398" cy="85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15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FontTx/>
                      <a:buNone/>
                    </a:pPr>
                    <a:r>
                      <a:rPr lang="en-US" altLang="en-US" sz="1100" b="1">
                        <a:cs typeface="Times New Roman" panose="02020603050405020304" pitchFamily="18" charset="0"/>
                      </a:rPr>
                      <a:t>91-100</a:t>
                    </a:r>
                    <a:endParaRPr lang="en-GB" altLang="en-US" sz="1100"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152" name="Rectangle 7"/>
              <p:cNvSpPr>
                <a:spLocks noChangeArrowheads="1"/>
              </p:cNvSpPr>
              <p:nvPr/>
            </p:nvSpPr>
            <p:spPr bwMode="auto">
              <a:xfrm>
                <a:off x="300" y="-97"/>
                <a:ext cx="26955" cy="32672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150" name="Text Box 36"/>
            <p:cNvSpPr txBox="1">
              <a:spLocks noChangeArrowheads="1"/>
            </p:cNvSpPr>
            <p:nvPr/>
          </p:nvSpPr>
          <p:spPr bwMode="auto">
            <a:xfrm>
              <a:off x="267" y="392"/>
              <a:ext cx="23907" cy="45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1600" b="1">
                  <a:solidFill>
                    <a:srgbClr val="002060"/>
                  </a:solidFill>
                  <a:cs typeface="Times New Roman" panose="02020603050405020304" pitchFamily="18" charset="0"/>
                </a:rPr>
                <a:t>How Secretive?</a:t>
              </a:r>
              <a:endParaRPr lang="en-GB" altLang="en-US" sz="1100"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 </a:t>
              </a:r>
              <a:endParaRPr lang="en-GB" altLang="en-US" sz="1100">
                <a:cs typeface="Times New Roman" panose="02020603050405020304" pitchFamily="18" charset="0"/>
              </a:endParaRPr>
            </a:p>
          </p:txBody>
        </p:sp>
      </p:grpSp>
      <p:grpSp>
        <p:nvGrpSpPr>
          <p:cNvPr id="5124" name="Group 35"/>
          <p:cNvGrpSpPr>
            <a:grpSpLocks/>
          </p:cNvGrpSpPr>
          <p:nvPr/>
        </p:nvGrpSpPr>
        <p:grpSpPr bwMode="auto">
          <a:xfrm>
            <a:off x="5715000" y="3635375"/>
            <a:ext cx="3240088" cy="3070225"/>
            <a:chOff x="0" y="-9942"/>
            <a:chExt cx="2995905" cy="3070842"/>
          </a:xfrm>
        </p:grpSpPr>
        <p:grpSp>
          <p:nvGrpSpPr>
            <p:cNvPr id="5131" name="Group 37"/>
            <p:cNvGrpSpPr>
              <a:grpSpLocks/>
            </p:cNvGrpSpPr>
            <p:nvPr/>
          </p:nvGrpSpPr>
          <p:grpSpPr bwMode="auto">
            <a:xfrm>
              <a:off x="0" y="-9942"/>
              <a:ext cx="2995905" cy="3070842"/>
              <a:chOff x="-5" y="-99"/>
              <a:chExt cx="29959" cy="30581"/>
            </a:xfrm>
          </p:grpSpPr>
          <p:grpSp>
            <p:nvGrpSpPr>
              <p:cNvPr id="5133" name="Group 39"/>
              <p:cNvGrpSpPr>
                <a:grpSpLocks/>
              </p:cNvGrpSpPr>
              <p:nvPr/>
            </p:nvGrpSpPr>
            <p:grpSpPr bwMode="auto">
              <a:xfrm>
                <a:off x="-5" y="-99"/>
                <a:ext cx="29959" cy="30581"/>
                <a:chOff x="1232" y="-125"/>
                <a:chExt cx="37235" cy="38728"/>
              </a:xfrm>
            </p:grpSpPr>
            <p:grpSp>
              <p:nvGrpSpPr>
                <p:cNvPr id="5137" name="Group 43"/>
                <p:cNvGrpSpPr>
                  <a:grpSpLocks/>
                </p:cNvGrpSpPr>
                <p:nvPr/>
              </p:nvGrpSpPr>
              <p:grpSpPr bwMode="auto">
                <a:xfrm>
                  <a:off x="2053" y="5681"/>
                  <a:ext cx="30192" cy="31339"/>
                  <a:chOff x="2053" y="-1271"/>
                  <a:chExt cx="30192" cy="31338"/>
                </a:xfrm>
              </p:grpSpPr>
              <p:grpSp>
                <p:nvGrpSpPr>
                  <p:cNvPr id="5140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2053" y="-1271"/>
                    <a:ext cx="17797" cy="31338"/>
                    <a:chOff x="2574" y="-2794"/>
                    <a:chExt cx="33045" cy="58189"/>
                  </a:xfrm>
                </p:grpSpPr>
                <p:pic>
                  <p:nvPicPr>
                    <p:cNvPr id="5145" name="Picture 5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967" t="3593" r="11130" b="2631"/>
                    <a:stretch>
                      <a:fillRect/>
                    </a:stretch>
                  </p:blipFill>
                  <p:spPr bwMode="auto">
                    <a:xfrm>
                      <a:off x="16219" y="51204"/>
                      <a:ext cx="4668" cy="41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146" name="Picture 52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967" t="3593" r="11130" b="2631"/>
                    <a:stretch>
                      <a:fillRect/>
                    </a:stretch>
                  </p:blipFill>
                  <p:spPr bwMode="auto">
                    <a:xfrm>
                      <a:off x="9021" y="27691"/>
                      <a:ext cx="18131" cy="1616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147" name="Picture 53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967" t="3593" r="11130" b="2631"/>
                    <a:stretch>
                      <a:fillRect/>
                    </a:stretch>
                  </p:blipFill>
                  <p:spPr bwMode="auto">
                    <a:xfrm>
                      <a:off x="2574" y="-2794"/>
                      <a:ext cx="33045" cy="293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148" name="Picture 54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967" t="3593" r="11130" b="2631"/>
                    <a:stretch>
                      <a:fillRect/>
                    </a:stretch>
                  </p:blipFill>
                  <p:spPr bwMode="auto">
                    <a:xfrm>
                      <a:off x="14614" y="43719"/>
                      <a:ext cx="7905" cy="70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5141" name="Pentagon 4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2025" y="4979"/>
                    <a:ext cx="10045" cy="6446"/>
                  </a:xfrm>
                  <a:prstGeom prst="homePlate">
                    <a:avLst>
                      <a:gd name="adj" fmla="val 23866"/>
                    </a:avLst>
                  </a:prstGeom>
                  <a:noFill/>
                  <a:ln w="25400">
                    <a:solidFill>
                      <a:srgbClr val="BFBFB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0000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142" name="Pentagon 4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2263" y="23774"/>
                    <a:ext cx="9982" cy="2908"/>
                  </a:xfrm>
                  <a:prstGeom prst="homePlate">
                    <a:avLst>
                      <a:gd name="adj" fmla="val 74611"/>
                    </a:avLst>
                  </a:prstGeom>
                  <a:noFill/>
                  <a:ln w="25400">
                    <a:solidFill>
                      <a:srgbClr val="BFBFB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143" name="Pentagon 4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2025" y="17384"/>
                    <a:ext cx="10052" cy="4853"/>
                  </a:xfrm>
                  <a:prstGeom prst="homePlate">
                    <a:avLst>
                      <a:gd name="adj" fmla="val 44341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BFBFB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144" name="Pentagon 5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2263" y="27810"/>
                    <a:ext cx="9982" cy="2163"/>
                  </a:xfrm>
                  <a:prstGeom prst="homePlate">
                    <a:avLst>
                      <a:gd name="adj" fmla="val 102959"/>
                    </a:avLst>
                  </a:prstGeom>
                  <a:noFill/>
                  <a:ln w="25400">
                    <a:solidFill>
                      <a:srgbClr val="BFBFB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5138" name="Rectangle 44"/>
                <p:cNvSpPr>
                  <a:spLocks noChangeArrowheads="1"/>
                </p:cNvSpPr>
                <p:nvPr/>
              </p:nvSpPr>
              <p:spPr bwMode="auto">
                <a:xfrm>
                  <a:off x="1232" y="5396"/>
                  <a:ext cx="37234" cy="33207"/>
                </a:xfrm>
                <a:prstGeom prst="rect">
                  <a:avLst/>
                </a:prstGeom>
                <a:noFill/>
                <a:ln w="22225">
                  <a:solidFill>
                    <a:srgbClr val="0D0D0D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39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232" y="-125"/>
                  <a:ext cx="37235" cy="5396"/>
                </a:xfrm>
                <a:prstGeom prst="rect">
                  <a:avLst/>
                </a:prstGeom>
                <a:solidFill>
                  <a:srgbClr val="FFFFFF"/>
                </a:solidFill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1000"/>
                    </a:spcAft>
                    <a:buFontTx/>
                    <a:buNone/>
                  </a:pPr>
                  <a:r>
                    <a:rPr lang="en-US" altLang="en-US" sz="1600" b="1">
                      <a:solidFill>
                        <a:srgbClr val="002060"/>
                      </a:solidFill>
                      <a:cs typeface="Times New Roman" panose="02020603050405020304" pitchFamily="18" charset="0"/>
                    </a:rPr>
                    <a:t>How much Market share?</a:t>
                  </a:r>
                  <a:endParaRPr lang="en-GB" altLang="en-US" sz="1100"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134" name="Text Box 51"/>
              <p:cNvSpPr txBox="1">
                <a:spLocks noChangeArrowheads="1"/>
              </p:cNvSpPr>
              <p:nvPr/>
            </p:nvSpPr>
            <p:spPr bwMode="auto">
              <a:xfrm>
                <a:off x="19158" y="26797"/>
                <a:ext cx="7289" cy="3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en-US" altLang="en-US" sz="1200" b="1">
                    <a:cs typeface="Times New Roman" panose="02020603050405020304" pitchFamily="18" charset="0"/>
                  </a:rPr>
                  <a:t>tiny</a:t>
                </a:r>
                <a:endParaRPr lang="en-GB" altLang="en-US" sz="1100">
                  <a:cs typeface="Times New Roman" panose="02020603050405020304" pitchFamily="18" charset="0"/>
                </a:endParaRPr>
              </a:p>
            </p:txBody>
          </p:sp>
          <p:sp>
            <p:nvSpPr>
              <p:cNvPr id="5135" name="Text Box 53"/>
              <p:cNvSpPr txBox="1">
                <a:spLocks noChangeArrowheads="1"/>
              </p:cNvSpPr>
              <p:nvPr/>
            </p:nvSpPr>
            <p:spPr bwMode="auto">
              <a:xfrm>
                <a:off x="18669" y="19748"/>
                <a:ext cx="7385" cy="3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en-US" altLang="en-US" sz="1200" b="1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la</a:t>
                </a:r>
                <a:r>
                  <a:rPr lang="en-US" altLang="en-US" sz="1200" b="1">
                    <a:solidFill>
                      <a:srgbClr val="F2F2F2"/>
                    </a:solidFill>
                    <a:cs typeface="Times New Roman" panose="02020603050405020304" pitchFamily="18" charset="0"/>
                  </a:rPr>
                  <a:t>rge</a:t>
                </a:r>
                <a:endParaRPr lang="en-GB" altLang="en-US" sz="1100">
                  <a:cs typeface="Times New Roman" panose="02020603050405020304" pitchFamily="18" charset="0"/>
                </a:endParaRPr>
              </a:p>
            </p:txBody>
          </p:sp>
          <p:sp>
            <p:nvSpPr>
              <p:cNvPr id="5136" name="Text Box 54"/>
              <p:cNvSpPr txBox="1">
                <a:spLocks noChangeArrowheads="1"/>
              </p:cNvSpPr>
              <p:nvPr/>
            </p:nvSpPr>
            <p:spPr bwMode="auto">
              <a:xfrm>
                <a:off x="18288" y="10096"/>
                <a:ext cx="7385" cy="3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en-US" altLang="en-US" sz="1600" b="1">
                    <a:cs typeface="Times New Roman" panose="02020603050405020304" pitchFamily="18" charset="0"/>
                  </a:rPr>
                  <a:t>huge</a:t>
                </a:r>
                <a:endParaRPr lang="en-GB" altLang="en-US" sz="110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32" name="Text Box 52"/>
            <p:cNvSpPr txBox="1">
              <a:spLocks/>
            </p:cNvSpPr>
            <p:nvPr/>
          </p:nvSpPr>
          <p:spPr bwMode="auto">
            <a:xfrm>
              <a:off x="1899139" y="2409092"/>
              <a:ext cx="738505" cy="28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1200" b="1">
                  <a:cs typeface="Times New Roman" panose="02020603050405020304" pitchFamily="18" charset="0"/>
                </a:rPr>
                <a:t>small</a:t>
              </a:r>
              <a:endParaRPr lang="en-GB" altLang="en-US" sz="1100"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itle 1"/>
          <p:cNvSpPr txBox="1">
            <a:spLocks/>
          </p:cNvSpPr>
          <p:nvPr/>
        </p:nvSpPr>
        <p:spPr>
          <a:xfrm>
            <a:off x="76200" y="58738"/>
            <a:ext cx="79248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sz="4000" dirty="0">
                <a:latin typeface="+mj-lt"/>
                <a:ea typeface="+mj-ea"/>
                <a:cs typeface="+mj-cs"/>
              </a:rPr>
              <a:t>          FSI STRUCTURE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5126" name="TextBox 57"/>
          <p:cNvSpPr txBox="1">
            <a:spLocks noChangeArrowheads="1"/>
          </p:cNvSpPr>
          <p:nvPr/>
        </p:nvSpPr>
        <p:spPr bwMode="auto">
          <a:xfrm>
            <a:off x="822325" y="2984500"/>
            <a:ext cx="197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n-US" sz="2000" b="1"/>
              <a:t> SECRECY SCORE </a:t>
            </a:r>
            <a:endParaRPr lang="en-US" altLang="en-US" sz="2000" b="1">
              <a:solidFill>
                <a:schemeClr val="accent1"/>
              </a:solidFill>
            </a:endParaRPr>
          </a:p>
        </p:txBody>
      </p:sp>
      <p:sp>
        <p:nvSpPr>
          <p:cNvPr id="5127" name="Rectangle 59"/>
          <p:cNvSpPr>
            <a:spLocks noChangeArrowheads="1"/>
          </p:cNvSpPr>
          <p:nvPr/>
        </p:nvSpPr>
        <p:spPr bwMode="auto">
          <a:xfrm>
            <a:off x="5997575" y="2959100"/>
            <a:ext cx="2673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en-US" sz="2000" b="1"/>
              <a:t>GLOBAL SCALE WEIGHT</a:t>
            </a:r>
            <a:endParaRPr lang="en-US" altLang="en-US" sz="2000" b="1"/>
          </a:p>
        </p:txBody>
      </p:sp>
      <p:sp>
        <p:nvSpPr>
          <p:cNvPr id="5128" name="TextBox 67"/>
          <p:cNvSpPr txBox="1">
            <a:spLocks noChangeArrowheads="1"/>
          </p:cNvSpPr>
          <p:nvPr/>
        </p:nvSpPr>
        <p:spPr bwMode="auto">
          <a:xfrm>
            <a:off x="3649663" y="4038600"/>
            <a:ext cx="1528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n-US" b="1">
                <a:solidFill>
                  <a:schemeClr val="tx2"/>
                </a:solidFill>
              </a:rPr>
              <a:t>WEIGHTED BY</a:t>
            </a:r>
            <a:endParaRPr lang="en-US" altLang="en-US" b="1">
              <a:solidFill>
                <a:schemeClr val="tx2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3581400" y="4584700"/>
            <a:ext cx="1838325" cy="473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30" name="Rectangle 60"/>
          <p:cNvSpPr>
            <a:spLocks noChangeArrowheads="1"/>
          </p:cNvSpPr>
          <p:nvPr/>
        </p:nvSpPr>
        <p:spPr bwMode="auto">
          <a:xfrm>
            <a:off x="0" y="1335088"/>
            <a:ext cx="89550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b="1" dirty="0"/>
              <a:t>HOW</a:t>
            </a:r>
            <a:r>
              <a:rPr lang="en-GB" altLang="en-US" dirty="0"/>
              <a:t> </a:t>
            </a:r>
            <a:r>
              <a:rPr lang="en-GB" altLang="en-US" b="1" dirty="0"/>
              <a:t>MUCH</a:t>
            </a:r>
            <a:r>
              <a:rPr lang="en-GB" altLang="en-US" dirty="0"/>
              <a:t> </a:t>
            </a:r>
            <a:r>
              <a:rPr lang="en-GB" altLang="en-US" b="1" dirty="0"/>
              <a:t>OPACITY</a:t>
            </a:r>
            <a:r>
              <a:rPr lang="en-GB" altLang="en-US" dirty="0"/>
              <a:t> EACH JURISDICTION OFFERS TO NON-RESIDENTS (TO ALLOW THEM </a:t>
            </a:r>
            <a:r>
              <a:rPr lang="en-GB" altLang="en-US" dirty="0" smtClean="0"/>
              <a:t>TO ESCAPE/UNDERMINE </a:t>
            </a:r>
            <a:r>
              <a:rPr lang="en-GB" altLang="en-US" dirty="0"/>
              <a:t>LAWS, RULES, TAXES, ETC. </a:t>
            </a:r>
            <a:r>
              <a:rPr lang="en-GB" altLang="en-US" u="sng" dirty="0"/>
              <a:t>ABROAD</a:t>
            </a:r>
            <a:r>
              <a:rPr lang="en-GB" altLang="en-US" dirty="0"/>
              <a:t>), </a:t>
            </a:r>
            <a:r>
              <a:rPr lang="en-GB" altLang="en-US" b="1" dirty="0"/>
              <a:t>WEIGHTED BY </a:t>
            </a:r>
            <a:r>
              <a:rPr lang="en-GB" altLang="en-US" dirty="0"/>
              <a:t>THE JURISDICTION’S </a:t>
            </a:r>
            <a:r>
              <a:rPr lang="en-GB" altLang="en-US" b="1" dirty="0"/>
              <a:t>MARKET SHARE OF FINANCIAL SERVICES FOR </a:t>
            </a:r>
            <a:r>
              <a:rPr lang="en-GB" altLang="en-US" b="1" dirty="0" smtClean="0"/>
              <a:t>NON-RESIDENTS </a:t>
            </a:r>
            <a:r>
              <a:rPr lang="en-GB" altLang="en-US" sz="1400" i="1" dirty="0" smtClean="0"/>
              <a:t>(based on IMF’s </a:t>
            </a:r>
            <a:r>
              <a:rPr lang="en-GB" altLang="en-US" sz="1400" i="1" dirty="0" err="1" smtClean="0"/>
              <a:t>Zoromé</a:t>
            </a:r>
            <a:r>
              <a:rPr lang="en-GB" altLang="en-US" sz="1400" i="1" dirty="0" smtClean="0"/>
              <a:t> 2007)</a:t>
            </a:r>
            <a:endParaRPr lang="en-GB" alt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global logo  19 MAR 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105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sosceles Triangle 2"/>
          <p:cNvSpPr/>
          <p:nvPr/>
        </p:nvSpPr>
        <p:spPr>
          <a:xfrm>
            <a:off x="685800" y="4724400"/>
            <a:ext cx="3124200" cy="2057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58738"/>
            <a:ext cx="79248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sz="4000" dirty="0">
                <a:latin typeface="+mj-lt"/>
                <a:ea typeface="+mj-ea"/>
                <a:cs typeface="+mj-cs"/>
              </a:rPr>
              <a:t>SECRECY SCORE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1371600" y="5410200"/>
            <a:ext cx="167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e-DE" altLang="en-US" b="1"/>
              <a:t>Lowest available transparency denominator!!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58738"/>
            <a:ext cx="8382000" cy="11430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4000" dirty="0" err="1">
                <a:latin typeface="+mj-lt"/>
                <a:ea typeface="+mj-ea"/>
                <a:cs typeface="+mj-cs"/>
              </a:rPr>
              <a:t>WHOSE</a:t>
            </a:r>
            <a:r>
              <a:rPr lang="es-AR" sz="4000" dirty="0">
                <a:latin typeface="+mj-lt"/>
                <a:ea typeface="+mj-ea"/>
                <a:cs typeface="+mj-cs"/>
              </a:rPr>
              <a:t> </a:t>
            </a:r>
            <a:r>
              <a:rPr lang="es-AR" sz="4000" dirty="0" err="1">
                <a:latin typeface="+mj-lt"/>
                <a:ea typeface="+mj-ea"/>
                <a:cs typeface="+mj-cs"/>
              </a:rPr>
              <a:t>SECRECY</a:t>
            </a:r>
            <a:r>
              <a:rPr lang="es-AR" sz="4000" dirty="0">
                <a:latin typeface="+mj-lt"/>
                <a:ea typeface="+mj-ea"/>
                <a:cs typeface="+mj-cs"/>
              </a:rPr>
              <a:t> </a:t>
            </a:r>
            <a:r>
              <a:rPr lang="es-AR" sz="4000" dirty="0" err="1">
                <a:latin typeface="+mj-lt"/>
                <a:ea typeface="+mj-ea"/>
                <a:cs typeface="+mj-cs"/>
              </a:rPr>
              <a:t>PROVISIONS</a:t>
            </a:r>
            <a:r>
              <a:rPr lang="es-AR" sz="4000" dirty="0">
                <a:latin typeface="+mj-lt"/>
                <a:ea typeface="+mj-ea"/>
                <a:cs typeface="+mj-cs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sz="4000" dirty="0">
                <a:latin typeface="+mj-lt"/>
                <a:ea typeface="+mj-ea"/>
                <a:cs typeface="+mj-cs"/>
              </a:rPr>
              <a:t>                 POSE </a:t>
            </a:r>
            <a:r>
              <a:rPr lang="es-AR" sz="4000" dirty="0" err="1">
                <a:latin typeface="+mj-lt"/>
                <a:ea typeface="+mj-ea"/>
                <a:cs typeface="+mj-cs"/>
              </a:rPr>
              <a:t>BIGGER</a:t>
            </a:r>
            <a:r>
              <a:rPr lang="es-AR" sz="4000" dirty="0">
                <a:latin typeface="+mj-lt"/>
                <a:ea typeface="+mj-ea"/>
                <a:cs typeface="+mj-cs"/>
              </a:rPr>
              <a:t> </a:t>
            </a:r>
            <a:r>
              <a:rPr lang="es-AR" sz="4000" dirty="0" err="1">
                <a:latin typeface="+mj-lt"/>
                <a:ea typeface="+mj-ea"/>
                <a:cs typeface="+mj-cs"/>
              </a:rPr>
              <a:t>RISK</a:t>
            </a:r>
            <a:r>
              <a:rPr lang="es-AR" sz="4000" dirty="0">
                <a:latin typeface="+mj-lt"/>
                <a:ea typeface="+mj-ea"/>
                <a:cs typeface="+mj-cs"/>
              </a:rPr>
              <a:t>?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grpSp>
        <p:nvGrpSpPr>
          <p:cNvPr id="8196" name="Group 6"/>
          <p:cNvGrpSpPr>
            <a:grpSpLocks/>
          </p:cNvGrpSpPr>
          <p:nvPr/>
        </p:nvGrpSpPr>
        <p:grpSpPr bwMode="auto">
          <a:xfrm>
            <a:off x="-762000" y="2006600"/>
            <a:ext cx="4597400" cy="3860800"/>
            <a:chOff x="-651909" y="838200"/>
            <a:chExt cx="4597037" cy="3861070"/>
          </a:xfrm>
        </p:grpSpPr>
        <p:pic>
          <p:nvPicPr>
            <p:cNvPr id="8204" name="Picture 2" descr="http://buyinbath.co.uk/wp-content/uploads/Buy-a-bucket-in-Bath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38200"/>
              <a:ext cx="3411728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rapezoid 16"/>
            <p:cNvSpPr/>
            <p:nvPr/>
          </p:nvSpPr>
          <p:spPr>
            <a:xfrm rot="371980">
              <a:off x="-651909" y="2387708"/>
              <a:ext cx="2001680" cy="231156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197" name="Group 12"/>
          <p:cNvGrpSpPr>
            <a:grpSpLocks/>
          </p:cNvGrpSpPr>
          <p:nvPr/>
        </p:nvGrpSpPr>
        <p:grpSpPr bwMode="auto">
          <a:xfrm>
            <a:off x="6573838" y="4395788"/>
            <a:ext cx="1419225" cy="1116012"/>
            <a:chOff x="-651909" y="838200"/>
            <a:chExt cx="4597037" cy="3861070"/>
          </a:xfrm>
        </p:grpSpPr>
        <p:pic>
          <p:nvPicPr>
            <p:cNvPr id="8202" name="Picture 2" descr="http://buyinbath.co.uk/wp-content/uploads/Buy-a-bucket-in-Bath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38200"/>
              <a:ext cx="3411728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rapezoid 19"/>
            <p:cNvSpPr/>
            <p:nvPr/>
          </p:nvSpPr>
          <p:spPr>
            <a:xfrm rot="371980">
              <a:off x="-651909" y="2387023"/>
              <a:ext cx="2000275" cy="2312247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Explosion 2 22"/>
          <p:cNvSpPr/>
          <p:nvPr/>
        </p:nvSpPr>
        <p:spPr>
          <a:xfrm rot="2445987">
            <a:off x="7207250" y="4970463"/>
            <a:ext cx="446088" cy="371475"/>
          </a:xfrm>
          <a:prstGeom prst="irregularSeal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Explosion 2 23"/>
          <p:cNvSpPr/>
          <p:nvPr/>
        </p:nvSpPr>
        <p:spPr>
          <a:xfrm rot="21325210">
            <a:off x="2825750" y="4857750"/>
            <a:ext cx="152400" cy="155575"/>
          </a:xfrm>
          <a:prstGeom prst="irregularSeal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200" name="Picture 4" descr="http://therecoveringpolitician.com/wp-content/uploads/2013/11/10432958-stack-of-dollar-bills-hq-3d-ren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604963"/>
            <a:ext cx="291306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" descr="http://therecoveringpolitician.com/wp-content/uploads/2013/11/10432958-stack-of-dollar-bills-hq-3d-rend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4210050"/>
            <a:ext cx="9890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lobal logo  19 MAR 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AR" altLang="en-US" sz="4000"/>
              <a:t>FSI 2015 RESULTS: TOP 10</a:t>
            </a:r>
            <a:endParaRPr lang="en-US" altLang="en-US" sz="4000"/>
          </a:p>
        </p:txBody>
      </p:sp>
      <p:graphicFrame>
        <p:nvGraphicFramePr>
          <p:cNvPr id="14430" name="Group 94"/>
          <p:cNvGraphicFramePr>
            <a:graphicFrameLocks noGrp="1"/>
          </p:cNvGraphicFramePr>
          <p:nvPr>
            <p:ph idx="1"/>
          </p:nvPr>
        </p:nvGraphicFramePr>
        <p:xfrm>
          <a:off x="755650" y="1412875"/>
          <a:ext cx="3455988" cy="4438656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Ranking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FSI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Switzerland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Hong Kong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Singapore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Cayman Islands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Luxembourg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Lebanon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Bahrein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Dubai / UAE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Average of SS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68.0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Sum of GSW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56.5%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4432" name="Group 96"/>
          <p:cNvGraphicFramePr>
            <a:graphicFrameLocks noGrp="1"/>
          </p:cNvGraphicFramePr>
          <p:nvPr/>
        </p:nvGraphicFramePr>
        <p:xfrm>
          <a:off x="4211638" y="1412875"/>
          <a:ext cx="4321175" cy="4438656"/>
        </p:xfrm>
        <a:graphic>
          <a:graphicData uri="http://schemas.openxmlformats.org/drawingml/2006/table">
            <a:tbl>
              <a:tblPr/>
              <a:tblGrid>
                <a:gridCol w="2262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Secrecy Score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 Scale Weight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Vanuatu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Samoa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United Kingdom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Liberia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Luxembourg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St. Lucia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Germany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Brunei Darussalam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Switzerland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Antigua &amp; Barbuda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Cayman Islands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Lebanon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Singapore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Marshall Islands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Hong Kong S.A.R.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Belize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Ireland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81.9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57.4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78.7%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434" name="AutoShape 98"/>
          <p:cNvSpPr>
            <a:spLocks noChangeArrowheads="1"/>
          </p:cNvSpPr>
          <p:nvPr/>
        </p:nvSpPr>
        <p:spPr bwMode="auto">
          <a:xfrm>
            <a:off x="2514600" y="5105400"/>
            <a:ext cx="1371600" cy="1143000"/>
          </a:xfrm>
          <a:custGeom>
            <a:avLst/>
            <a:gdLst>
              <a:gd name="G0" fmla="+- 2498 0 0"/>
              <a:gd name="G1" fmla="+- 21600 0 2498"/>
              <a:gd name="G2" fmla="+- 21600 0 249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98" y="10800"/>
                </a:moveTo>
                <a:cubicBezTo>
                  <a:pt x="2498" y="15385"/>
                  <a:pt x="6215" y="19102"/>
                  <a:pt x="10800" y="19102"/>
                </a:cubicBezTo>
                <a:cubicBezTo>
                  <a:pt x="15385" y="19102"/>
                  <a:pt x="19102" y="15385"/>
                  <a:pt x="19102" y="10800"/>
                </a:cubicBezTo>
                <a:cubicBezTo>
                  <a:pt x="19102" y="6215"/>
                  <a:pt x="15385" y="2498"/>
                  <a:pt x="10800" y="2498"/>
                </a:cubicBezTo>
                <a:cubicBezTo>
                  <a:pt x="6215" y="2498"/>
                  <a:pt x="2498" y="6215"/>
                  <a:pt x="2498" y="10800"/>
                </a:cubicBezTo>
                <a:close/>
              </a:path>
            </a:pathLst>
          </a:cu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5" name="AutoShape 99"/>
          <p:cNvSpPr>
            <a:spLocks noChangeArrowheads="1"/>
          </p:cNvSpPr>
          <p:nvPr/>
        </p:nvSpPr>
        <p:spPr bwMode="auto">
          <a:xfrm>
            <a:off x="4648200" y="5105400"/>
            <a:ext cx="1371600" cy="1143000"/>
          </a:xfrm>
          <a:custGeom>
            <a:avLst/>
            <a:gdLst>
              <a:gd name="G0" fmla="+- 2498 0 0"/>
              <a:gd name="G1" fmla="+- 21600 0 2498"/>
              <a:gd name="G2" fmla="+- 21600 0 249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98" y="10800"/>
                </a:moveTo>
                <a:cubicBezTo>
                  <a:pt x="2498" y="15385"/>
                  <a:pt x="6215" y="19102"/>
                  <a:pt x="10800" y="19102"/>
                </a:cubicBezTo>
                <a:cubicBezTo>
                  <a:pt x="15385" y="19102"/>
                  <a:pt x="19102" y="15385"/>
                  <a:pt x="19102" y="10800"/>
                </a:cubicBezTo>
                <a:cubicBezTo>
                  <a:pt x="19102" y="6215"/>
                  <a:pt x="15385" y="2498"/>
                  <a:pt x="10800" y="2498"/>
                </a:cubicBezTo>
                <a:cubicBezTo>
                  <a:pt x="6215" y="2498"/>
                  <a:pt x="2498" y="6215"/>
                  <a:pt x="2498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6" name="Text Box 100"/>
          <p:cNvSpPr txBox="1">
            <a:spLocks noChangeArrowheads="1"/>
          </p:cNvSpPr>
          <p:nvPr/>
        </p:nvSpPr>
        <p:spPr bwMode="auto">
          <a:xfrm>
            <a:off x="2971800" y="6324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altLang="en-US" b="1">
                <a:solidFill>
                  <a:srgbClr val="009900"/>
                </a:solidFill>
              </a:rPr>
              <a:t>FSI</a:t>
            </a:r>
            <a:endParaRPr lang="en-US" altLang="en-US" b="1">
              <a:solidFill>
                <a:srgbClr val="009900"/>
              </a:solidFill>
            </a:endParaRPr>
          </a:p>
        </p:txBody>
      </p:sp>
      <p:sp>
        <p:nvSpPr>
          <p:cNvPr id="14437" name="Text Box 101"/>
          <p:cNvSpPr txBox="1">
            <a:spLocks noChangeArrowheads="1"/>
          </p:cNvSpPr>
          <p:nvPr/>
        </p:nvSpPr>
        <p:spPr bwMode="auto">
          <a:xfrm>
            <a:off x="4495800" y="6324600"/>
            <a:ext cx="183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altLang="en-US" b="1">
                <a:solidFill>
                  <a:srgbClr val="FF0000"/>
                </a:solidFill>
              </a:rPr>
              <a:t>TAX HAVEN LISTS</a:t>
            </a:r>
            <a:endParaRPr lang="en-US" altLang="en-US" b="1">
              <a:solidFill>
                <a:srgbClr val="FF0000"/>
              </a:solidFill>
            </a:endParaRPr>
          </a:p>
        </p:txBody>
      </p:sp>
      <p:pic>
        <p:nvPicPr>
          <p:cNvPr id="14438" name="Picture 1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71738"/>
            <a:ext cx="5334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15060</TotalTime>
  <Words>668</Words>
  <Application>Microsoft Office PowerPoint</Application>
  <PresentationFormat>On-screen Show (4:3)</PresentationFormat>
  <Paragraphs>208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Fan Heiti Std B</vt:lpstr>
      <vt:lpstr>MS PGothic</vt:lpstr>
      <vt:lpstr>MS PGothic</vt:lpstr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Jacob Wills</cp:lastModifiedBy>
  <cp:revision>79</cp:revision>
  <dcterms:created xsi:type="dcterms:W3CDTF">2013-11-16T00:53:45Z</dcterms:created>
  <dcterms:modified xsi:type="dcterms:W3CDTF">2015-11-02T20:47:22Z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0x010100A150E4D9E1DA4F438D1380F23A5B3434</vt:lpwstr>
  </property>
</Properties>
</file>